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06" r:id="rId1"/>
  </p:sldMasterIdLst>
  <p:notesMasterIdLst>
    <p:notesMasterId r:id="rId18"/>
  </p:notesMasterIdLst>
  <p:sldIdLst>
    <p:sldId id="313" r:id="rId2"/>
    <p:sldId id="258" r:id="rId3"/>
    <p:sldId id="257" r:id="rId4"/>
    <p:sldId id="329" r:id="rId5"/>
    <p:sldId id="333" r:id="rId6"/>
    <p:sldId id="342" r:id="rId7"/>
    <p:sldId id="343" r:id="rId8"/>
    <p:sldId id="334" r:id="rId9"/>
    <p:sldId id="335" r:id="rId10"/>
    <p:sldId id="344" r:id="rId11"/>
    <p:sldId id="336" r:id="rId12"/>
    <p:sldId id="345" r:id="rId13"/>
    <p:sldId id="346" r:id="rId14"/>
    <p:sldId id="340" r:id="rId15"/>
    <p:sldId id="341" r:id="rId16"/>
    <p:sldId id="325" r:id="rId17"/>
  </p:sldIdLst>
  <p:sldSz cx="9144000" cy="5143500" type="screen16x9"/>
  <p:notesSz cx="6858000" cy="9144000"/>
  <p:embeddedFontLst>
    <p:embeddedFont>
      <p:font typeface="Fugaz One"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8BCABE8-CBFC-4CEB-91CB-6FB8A012E007}">
          <p14:sldIdLst>
            <p14:sldId id="313"/>
            <p14:sldId id="258"/>
            <p14:sldId id="257"/>
            <p14:sldId id="329"/>
            <p14:sldId id="333"/>
            <p14:sldId id="342"/>
            <p14:sldId id="343"/>
            <p14:sldId id="334"/>
            <p14:sldId id="335"/>
            <p14:sldId id="344"/>
            <p14:sldId id="336"/>
            <p14:sldId id="345"/>
            <p14:sldId id="346"/>
            <p14:sldId id="340"/>
            <p14:sldId id="341"/>
            <p14:sldId id="325"/>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6A7A8A-D86F-4125-B11F-E183AD044BB6}">
  <a:tblStyle styleId="{A16A7A8A-D86F-4125-B11F-E183AD044BB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744" autoAdjust="0"/>
  </p:normalViewPr>
  <p:slideViewPr>
    <p:cSldViewPr snapToGrid="0">
      <p:cViewPr varScale="1">
        <p:scale>
          <a:sx n="102" d="100"/>
          <a:sy n="102" d="100"/>
        </p:scale>
        <p:origin x="89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5987901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10a45bf709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10a45bf709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1478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3003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39984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88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43479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12054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8824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06113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892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91009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7033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9656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75829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0906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d36770f4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d36770f4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195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752CB-1B6C-21C5-2BBB-C6FC57847089}"/>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DD01F3DD-739D-AD4C-4EC8-CCF5496550F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88A89C5-DF5D-99FB-8E9B-571CE1E3AF67}"/>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28F200DA-B091-77C9-8E9C-6B453E6D27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84C24C3-1B55-F3E1-A154-83592D28C21B}"/>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1450526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D02B0-DFCA-7F41-201B-617FC6BF0AC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93932D-76A6-573E-6E31-8CB8153F90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3FA44E-3C9C-6610-D730-C8285188A778}"/>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EAFABB67-7D2D-8709-3F93-6C93CDAA919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9EFDEA-4FC4-ACA0-E49C-4AB7A670FF5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7866149"/>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650C1E-1A0E-E5FD-2556-7F9169848B92}"/>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2519CC-9C19-B231-4302-4DB1E6C75356}"/>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53A704-808E-458D-6DAB-A700AD825A12}"/>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334B0F93-F8D5-5B9B-E1EA-59D31A393C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C6CAE06-C265-F7C4-375A-6BB99F95C30F}"/>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662818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spTree>
      <p:nvGrpSpPr>
        <p:cNvPr id="1" name="Shape 14"/>
        <p:cNvGrpSpPr/>
        <p:nvPr/>
      </p:nvGrpSpPr>
      <p:grpSpPr>
        <a:xfrm>
          <a:off x="0" y="0"/>
          <a:ext cx="0" cy="0"/>
          <a:chOff x="0" y="0"/>
          <a:chExt cx="0" cy="0"/>
        </a:xfrm>
      </p:grpSpPr>
      <p:sp>
        <p:nvSpPr>
          <p:cNvPr id="17" name="Google Shape;17;p3"/>
          <p:cNvSpPr txBox="1">
            <a:spLocks noGrp="1"/>
          </p:cNvSpPr>
          <p:nvPr>
            <p:ph type="title"/>
          </p:nvPr>
        </p:nvSpPr>
        <p:spPr>
          <a:xfrm>
            <a:off x="2604750" y="1409700"/>
            <a:ext cx="5724300" cy="1105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1596940" y="2008733"/>
            <a:ext cx="1252200" cy="988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9" name="Google Shape;19;p3"/>
          <p:cNvSpPr txBox="1">
            <a:spLocks noGrp="1"/>
          </p:cNvSpPr>
          <p:nvPr>
            <p:ph type="subTitle" idx="1"/>
          </p:nvPr>
        </p:nvSpPr>
        <p:spPr>
          <a:xfrm rot="451">
            <a:off x="2287275" y="3378725"/>
            <a:ext cx="4569300" cy="4299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1837505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6"/>
        <p:cNvGrpSpPr/>
        <p:nvPr/>
      </p:nvGrpSpPr>
      <p:grpSpPr>
        <a:xfrm>
          <a:off x="0" y="0"/>
          <a:ext cx="0" cy="0"/>
          <a:chOff x="0" y="0"/>
          <a:chExt cx="0" cy="0"/>
        </a:xfrm>
      </p:grpSpPr>
      <p:sp>
        <p:nvSpPr>
          <p:cNvPr id="58" name="Google Shape;58;p13"/>
          <p:cNvSpPr txBox="1">
            <a:spLocks noGrp="1"/>
          </p:cNvSpPr>
          <p:nvPr>
            <p:ph type="subTitle" idx="1"/>
          </p:nvPr>
        </p:nvSpPr>
        <p:spPr>
          <a:xfrm>
            <a:off x="1543793" y="2431275"/>
            <a:ext cx="2926200" cy="48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hasCustomPrompt="1"/>
          </p:nvPr>
        </p:nvSpPr>
        <p:spPr>
          <a:xfrm rot="3202">
            <a:off x="770003" y="3325189"/>
            <a:ext cx="644100" cy="494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0" name="Google Shape;60;p13"/>
          <p:cNvSpPr txBox="1">
            <a:spLocks noGrp="1"/>
          </p:cNvSpPr>
          <p:nvPr>
            <p:ph type="title" idx="2" hasCustomPrompt="1"/>
          </p:nvPr>
        </p:nvSpPr>
        <p:spPr>
          <a:xfrm>
            <a:off x="7730212" y="1724550"/>
            <a:ext cx="644100" cy="494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1" name="Google Shape;61;p13"/>
          <p:cNvSpPr txBox="1">
            <a:spLocks noGrp="1"/>
          </p:cNvSpPr>
          <p:nvPr>
            <p:ph type="subTitle" idx="3"/>
          </p:nvPr>
        </p:nvSpPr>
        <p:spPr>
          <a:xfrm>
            <a:off x="1543793" y="4022044"/>
            <a:ext cx="2926200" cy="48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2" name="Google Shape;62;p13"/>
          <p:cNvSpPr txBox="1">
            <a:spLocks noGrp="1"/>
          </p:cNvSpPr>
          <p:nvPr>
            <p:ph type="subTitle" idx="4"/>
          </p:nvPr>
        </p:nvSpPr>
        <p:spPr>
          <a:xfrm>
            <a:off x="4674007" y="4022044"/>
            <a:ext cx="2926200" cy="48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subTitle" idx="5"/>
          </p:nvPr>
        </p:nvSpPr>
        <p:spPr>
          <a:xfrm>
            <a:off x="4674007" y="2435175"/>
            <a:ext cx="2926200" cy="48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4" name="Google Shape;64;p13"/>
          <p:cNvSpPr txBox="1">
            <a:spLocks noGrp="1"/>
          </p:cNvSpPr>
          <p:nvPr>
            <p:ph type="title" idx="6" hasCustomPrompt="1"/>
          </p:nvPr>
        </p:nvSpPr>
        <p:spPr>
          <a:xfrm rot="3201">
            <a:off x="7729902" y="3325500"/>
            <a:ext cx="644400" cy="493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5" name="Google Shape;65;p13"/>
          <p:cNvSpPr txBox="1">
            <a:spLocks noGrp="1"/>
          </p:cNvSpPr>
          <p:nvPr>
            <p:ph type="title" idx="7" hasCustomPrompt="1"/>
          </p:nvPr>
        </p:nvSpPr>
        <p:spPr>
          <a:xfrm rot="1601">
            <a:off x="769839" y="1724539"/>
            <a:ext cx="644100" cy="494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66" name="Google Shape;66;p13"/>
          <p:cNvSpPr txBox="1">
            <a:spLocks noGrp="1"/>
          </p:cNvSpPr>
          <p:nvPr>
            <p:ph type="title" idx="8"/>
          </p:nvPr>
        </p:nvSpPr>
        <p:spPr>
          <a:xfrm>
            <a:off x="1204700" y="540000"/>
            <a:ext cx="6734700" cy="564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13"/>
          <p:cNvSpPr txBox="1">
            <a:spLocks noGrp="1"/>
          </p:cNvSpPr>
          <p:nvPr>
            <p:ph type="subTitle" idx="9"/>
          </p:nvPr>
        </p:nvSpPr>
        <p:spPr>
          <a:xfrm>
            <a:off x="1543725" y="1727400"/>
            <a:ext cx="2926200" cy="48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2000">
                <a:latin typeface="Fugaz One"/>
                <a:ea typeface="Fugaz One"/>
                <a:cs typeface="Fugaz One"/>
                <a:sym typeface="Fugaz 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8" name="Google Shape;68;p13"/>
          <p:cNvSpPr txBox="1">
            <a:spLocks noGrp="1"/>
          </p:cNvSpPr>
          <p:nvPr>
            <p:ph type="subTitle" idx="13"/>
          </p:nvPr>
        </p:nvSpPr>
        <p:spPr>
          <a:xfrm>
            <a:off x="4674125" y="1729275"/>
            <a:ext cx="2926200" cy="48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2000">
                <a:latin typeface="Fugaz One"/>
                <a:ea typeface="Fugaz One"/>
                <a:cs typeface="Fugaz One"/>
                <a:sym typeface="Fugaz 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14"/>
          </p:nvPr>
        </p:nvSpPr>
        <p:spPr>
          <a:xfrm>
            <a:off x="1543800" y="3330150"/>
            <a:ext cx="2926200" cy="48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2000">
                <a:latin typeface="Fugaz One"/>
                <a:ea typeface="Fugaz One"/>
                <a:cs typeface="Fugaz One"/>
                <a:sym typeface="Fugaz 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0" name="Google Shape;70;p13"/>
          <p:cNvSpPr txBox="1">
            <a:spLocks noGrp="1"/>
          </p:cNvSpPr>
          <p:nvPr>
            <p:ph type="subTitle" idx="15"/>
          </p:nvPr>
        </p:nvSpPr>
        <p:spPr>
          <a:xfrm>
            <a:off x="4674050" y="3330000"/>
            <a:ext cx="2926200" cy="48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2000">
                <a:latin typeface="Fugaz One"/>
                <a:ea typeface="Fugaz One"/>
                <a:cs typeface="Fugaz One"/>
                <a:sym typeface="Fugaz 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4107600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3" name="Google Shape;23;p4"/>
          <p:cNvSpPr txBox="1">
            <a:spLocks noGrp="1"/>
          </p:cNvSpPr>
          <p:nvPr>
            <p:ph type="title"/>
          </p:nvPr>
        </p:nvSpPr>
        <p:spPr>
          <a:xfrm>
            <a:off x="1204700" y="540000"/>
            <a:ext cx="6734700" cy="564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 name="Google Shape;24;p4"/>
          <p:cNvSpPr txBox="1">
            <a:spLocks noGrp="1"/>
          </p:cNvSpPr>
          <p:nvPr>
            <p:ph type="body" idx="1"/>
          </p:nvPr>
        </p:nvSpPr>
        <p:spPr>
          <a:xfrm>
            <a:off x="720000" y="1300200"/>
            <a:ext cx="7704000" cy="3303300"/>
          </a:xfrm>
          <a:prstGeom prst="rect">
            <a:avLst/>
          </a:prstGeom>
        </p:spPr>
        <p:txBody>
          <a:bodyPr spcFirstLastPara="1" wrap="square" lIns="91425" tIns="91425" rIns="91425" bIns="91425" anchor="ctr" anchorCtr="0">
            <a:noAutofit/>
          </a:bodyPr>
          <a:lstStyle>
            <a:lvl1pPr marL="457200" lvl="0" indent="-298450" rtl="0">
              <a:spcBef>
                <a:spcPts val="0"/>
              </a:spcBef>
              <a:spcAft>
                <a:spcPts val="0"/>
              </a:spcAft>
              <a:buSzPts val="1100"/>
              <a:buAutoNum type="arabicPeriod"/>
              <a:defRPr sz="1100"/>
            </a:lvl1pPr>
            <a:lvl2pPr marL="914400" lvl="1" indent="-298450" rtl="0">
              <a:lnSpc>
                <a:spcPct val="115000"/>
              </a:lnSpc>
              <a:spcBef>
                <a:spcPts val="0"/>
              </a:spcBef>
              <a:spcAft>
                <a:spcPts val="0"/>
              </a:spcAft>
              <a:buSzPts val="1100"/>
              <a:buAutoNum type="alphaLcPeriod"/>
              <a:defRPr sz="1100"/>
            </a:lvl2pPr>
            <a:lvl3pPr marL="1371600" lvl="2" indent="-298450" rtl="0">
              <a:lnSpc>
                <a:spcPct val="115000"/>
              </a:lnSpc>
              <a:spcBef>
                <a:spcPts val="1600"/>
              </a:spcBef>
              <a:spcAft>
                <a:spcPts val="0"/>
              </a:spcAft>
              <a:buSzPts val="1100"/>
              <a:buAutoNum type="romanLcPeriod"/>
              <a:defRPr sz="1100"/>
            </a:lvl3pPr>
            <a:lvl4pPr marL="1828800" lvl="3" indent="-298450" rtl="0">
              <a:lnSpc>
                <a:spcPct val="115000"/>
              </a:lnSpc>
              <a:spcBef>
                <a:spcPts val="1600"/>
              </a:spcBef>
              <a:spcAft>
                <a:spcPts val="0"/>
              </a:spcAft>
              <a:buSzPts val="1100"/>
              <a:buAutoNum type="arabicPeriod"/>
              <a:defRPr sz="1100"/>
            </a:lvl4pPr>
            <a:lvl5pPr marL="2286000" lvl="4" indent="-298450" rtl="0">
              <a:lnSpc>
                <a:spcPct val="115000"/>
              </a:lnSpc>
              <a:spcBef>
                <a:spcPts val="1600"/>
              </a:spcBef>
              <a:spcAft>
                <a:spcPts val="0"/>
              </a:spcAft>
              <a:buSzPts val="1100"/>
              <a:buAutoNum type="alphaLcPeriod"/>
              <a:defRPr sz="1100"/>
            </a:lvl5pPr>
            <a:lvl6pPr marL="2743200" lvl="5" indent="-298450" rtl="0">
              <a:lnSpc>
                <a:spcPct val="115000"/>
              </a:lnSpc>
              <a:spcBef>
                <a:spcPts val="1600"/>
              </a:spcBef>
              <a:spcAft>
                <a:spcPts val="0"/>
              </a:spcAft>
              <a:buSzPts val="1100"/>
              <a:buAutoNum type="romanLcPeriod"/>
              <a:defRPr sz="1100"/>
            </a:lvl6pPr>
            <a:lvl7pPr marL="3200400" lvl="6" indent="-298450" rtl="0">
              <a:lnSpc>
                <a:spcPct val="115000"/>
              </a:lnSpc>
              <a:spcBef>
                <a:spcPts val="1600"/>
              </a:spcBef>
              <a:spcAft>
                <a:spcPts val="0"/>
              </a:spcAft>
              <a:buSzPts val="1100"/>
              <a:buAutoNum type="arabicPeriod"/>
              <a:defRPr sz="1100"/>
            </a:lvl7pPr>
            <a:lvl8pPr marL="3657600" lvl="7" indent="-298450" rtl="0">
              <a:lnSpc>
                <a:spcPct val="115000"/>
              </a:lnSpc>
              <a:spcBef>
                <a:spcPts val="1600"/>
              </a:spcBef>
              <a:spcAft>
                <a:spcPts val="0"/>
              </a:spcAft>
              <a:buSzPts val="1100"/>
              <a:buAutoNum type="alphaLcPeriod"/>
              <a:defRPr sz="1100"/>
            </a:lvl8pPr>
            <a:lvl9pPr marL="4114800" lvl="8" indent="-298450" rtl="0">
              <a:lnSpc>
                <a:spcPct val="115000"/>
              </a:lnSpc>
              <a:spcBef>
                <a:spcPts val="1600"/>
              </a:spcBef>
              <a:spcAft>
                <a:spcPts val="1600"/>
              </a:spcAft>
              <a:buSzPts val="1100"/>
              <a:buAutoNum type="romanLcPeriod"/>
              <a:defRPr sz="1100"/>
            </a:lvl9pPr>
          </a:lstStyle>
          <a:p>
            <a:endParaRPr/>
          </a:p>
        </p:txBody>
      </p:sp>
    </p:spTree>
    <p:extLst>
      <p:ext uri="{BB962C8B-B14F-4D97-AF65-F5344CB8AC3E}">
        <p14:creationId xmlns:p14="http://schemas.microsoft.com/office/powerpoint/2010/main" val="2578816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E9234-B96C-7915-A22E-771BC1B80A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6B2829-6D03-2FF1-429A-D7F5E7FB09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A64E92-9D74-F851-8412-4A04E76E3710}"/>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6FDA8929-CD10-89B4-9721-7DA418B2B08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F9FF90-672B-C4E6-95DC-7FC9764D2323}"/>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202331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97B05-328D-D5CE-46CA-0C0582C7C4B7}"/>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870E0465-6522-2D03-826C-E331BF2E405D}"/>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84B23B-9BA6-3E5F-F29D-20CF3E932AB8}"/>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5CF776F1-2C4F-723A-FF95-BC513BB232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CD92013-F4FE-610A-23D4-91ED81993C6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8587351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1A67E-E20C-7816-0F97-84DAF571DA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D0BC554-1F70-D43A-73BC-C1C66E89C606}"/>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E0807FC-562E-9C3A-8E92-BB50BD8B27BB}"/>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E487761-0859-DA4E-8360-F19AB567E5C3}"/>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6" name="Footer Placeholder 5">
            <a:extLst>
              <a:ext uri="{FF2B5EF4-FFF2-40B4-BE49-F238E27FC236}">
                <a16:creationId xmlns:a16="http://schemas.microsoft.com/office/drawing/2014/main" id="{2296CBDE-51F5-41A1-0E9D-7C7ACC77304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9C21B5F-D2CD-ADC2-03E8-3C7AD6BFBFF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88594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9BB4-5CF9-AC34-6DEA-63B61EC82575}"/>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2DA10F-B1DA-4035-B79C-A80EB32F205F}"/>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5D6BF4DD-64B3-281A-9649-E0C20F3BBCA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961042-F680-580A-A2E9-C71D6DAD6868}"/>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7E7E3E2-FC91-1371-E9FD-B5D3B3891C79}"/>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0BF32F3-C68C-8A33-3987-FDDF3E0E47D4}"/>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8" name="Footer Placeholder 7">
            <a:extLst>
              <a:ext uri="{FF2B5EF4-FFF2-40B4-BE49-F238E27FC236}">
                <a16:creationId xmlns:a16="http://schemas.microsoft.com/office/drawing/2014/main" id="{6D758D0C-E5C0-3582-11EF-A4822DE3973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58B0FB1-CFAD-B5A7-97CD-B17D89E37A1D}"/>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42164066"/>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1D546-7D4A-15BA-8882-E6FE70B4EE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972E9AA-C4B7-4A9F-4E3E-4CDA21573FA6}"/>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4" name="Footer Placeholder 3">
            <a:extLst>
              <a:ext uri="{FF2B5EF4-FFF2-40B4-BE49-F238E27FC236}">
                <a16:creationId xmlns:a16="http://schemas.microsoft.com/office/drawing/2014/main" id="{5F0189E2-E012-C5F0-7854-BA0F18265A8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FE5181A-EBF9-645C-91CF-01706CA9EC63}"/>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106223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23D089-C28B-7C6F-5186-F139C6796E25}"/>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3" name="Footer Placeholder 2">
            <a:extLst>
              <a:ext uri="{FF2B5EF4-FFF2-40B4-BE49-F238E27FC236}">
                <a16:creationId xmlns:a16="http://schemas.microsoft.com/office/drawing/2014/main" id="{610DCECE-F9BA-6255-DDBF-FD9AA15A1BB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CB327068-2B79-D835-1FDB-4F15318D10F6}"/>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50598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8DA58-114C-982E-30A5-3AC78D4657B9}"/>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1CA1B0B-0658-6089-3F81-7D393023802D}"/>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04B861-C777-F247-E9A3-A0D2451FF262}"/>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009225D1-B5CA-E404-0F76-DCA4DBC210DB}"/>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6" name="Footer Placeholder 5">
            <a:extLst>
              <a:ext uri="{FF2B5EF4-FFF2-40B4-BE49-F238E27FC236}">
                <a16:creationId xmlns:a16="http://schemas.microsoft.com/office/drawing/2014/main" id="{3357997D-9E4F-C739-E561-FA0EEE1CCC8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3D372F5-89FE-5F4F-45DB-20B154B5011E}"/>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623511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8DC6-DD84-54DE-B720-CF0AFCCE4F57}"/>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69D37EB5-C5F6-0CFA-BE25-561C86576DFF}"/>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20EC352F-413A-1818-4B8E-DCB8D33E6AEA}"/>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767943D-5CA8-418A-214E-A700F143B677}"/>
              </a:ext>
            </a:extLst>
          </p:cNvPr>
          <p:cNvSpPr>
            <a:spLocks noGrp="1"/>
          </p:cNvSpPr>
          <p:nvPr>
            <p:ph type="dt" sz="half" idx="10"/>
          </p:nvPr>
        </p:nvSpPr>
        <p:spPr/>
        <p:txBody>
          <a:bodyPr/>
          <a:lstStyle/>
          <a:p>
            <a:fld id="{B61BEF0D-F0BB-DE4B-95CE-6DB70DBA9567}" type="datetimeFigureOut">
              <a:rPr lang="en-US" smtClean="0"/>
              <a:pPr/>
              <a:t>7/16/2024</a:t>
            </a:fld>
            <a:endParaRPr lang="en-US" dirty="0"/>
          </a:p>
        </p:txBody>
      </p:sp>
      <p:sp>
        <p:nvSpPr>
          <p:cNvPr id="6" name="Footer Placeholder 5">
            <a:extLst>
              <a:ext uri="{FF2B5EF4-FFF2-40B4-BE49-F238E27FC236}">
                <a16:creationId xmlns:a16="http://schemas.microsoft.com/office/drawing/2014/main" id="{6E02260E-8941-B8C1-EBA4-DDEFB135A4A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BFB75A7-8D41-839F-9B1D-68C73D1B3654}"/>
              </a:ext>
            </a:extLst>
          </p:cNvPr>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31553467"/>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78B768-F6F4-78E6-5CDB-C608EA8D4F4C}"/>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DEA30B1-B9D9-605E-9520-BD51FDBE8AA4}"/>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5BB2A1-255B-3C74-DADE-2778B5291FBA}"/>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B61BEF0D-F0BB-DE4B-95CE-6DB70DBA9567}" type="datetimeFigureOut">
              <a:rPr lang="en-US" smtClean="0"/>
              <a:pPr/>
              <a:t>7/16/2024</a:t>
            </a:fld>
            <a:endParaRPr lang="en-US" dirty="0"/>
          </a:p>
        </p:txBody>
      </p:sp>
      <p:sp>
        <p:nvSpPr>
          <p:cNvPr id="5" name="Footer Placeholder 4">
            <a:extLst>
              <a:ext uri="{FF2B5EF4-FFF2-40B4-BE49-F238E27FC236}">
                <a16:creationId xmlns:a16="http://schemas.microsoft.com/office/drawing/2014/main" id="{6A9EA59F-68AD-EA6C-1208-7C4126F75FA3}"/>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ACB598A-ABEC-45A6-5122-A32B26D59590}"/>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9422715"/>
      </p:ext>
    </p:extLst>
  </p:cSld>
  <p:clrMap bg1="lt1" tx1="dk1" bg2="lt2" tx2="dk2" accent1="accent1" accent2="accent2" accent3="accent3" accent4="accent4" accent5="accent5" accent6="accent6" hlink="hlink" folHlink="folHlink"/>
  <p:sldLayoutIdLst>
    <p:sldLayoutId id="2147483807" r:id="rId1"/>
    <p:sldLayoutId id="2147483808" r:id="rId2"/>
    <p:sldLayoutId id="2147483809" r:id="rId3"/>
    <p:sldLayoutId id="2147483810" r:id="rId4"/>
    <p:sldLayoutId id="2147483811" r:id="rId5"/>
    <p:sldLayoutId id="2147483812" r:id="rId6"/>
    <p:sldLayoutId id="2147483813" r:id="rId7"/>
    <p:sldLayoutId id="2147483814" r:id="rId8"/>
    <p:sldLayoutId id="2147483815" r:id="rId9"/>
    <p:sldLayoutId id="2147483816" r:id="rId10"/>
    <p:sldLayoutId id="2147483817" r:id="rId11"/>
    <p:sldLayoutId id="2147483818" r:id="rId12"/>
    <p:sldLayoutId id="2147483819" r:id="rId13"/>
    <p:sldLayoutId id="2147483820" r:id="rId14"/>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94;p31">
            <a:extLst>
              <a:ext uri="{FF2B5EF4-FFF2-40B4-BE49-F238E27FC236}">
                <a16:creationId xmlns:a16="http://schemas.microsoft.com/office/drawing/2014/main" id="{3BC0A590-6115-2724-ECF5-A56DAB3D780D}"/>
              </a:ext>
            </a:extLst>
          </p:cNvPr>
          <p:cNvSpPr txBox="1">
            <a:spLocks noGrp="1"/>
          </p:cNvSpPr>
          <p:nvPr>
            <p:ph type="title"/>
          </p:nvPr>
        </p:nvSpPr>
        <p:spPr>
          <a:xfrm>
            <a:off x="771993" y="1600558"/>
            <a:ext cx="8214425" cy="2533308"/>
          </a:xfrm>
          <a:prstGeom prst="rect">
            <a:avLst/>
          </a:prstGeom>
        </p:spPr>
        <p:txBody>
          <a:bodyPr spcFirstLastPara="1" wrap="square" lIns="91425" tIns="91425" rIns="91425" bIns="91425" anchor="t" anchorCtr="0">
            <a:noAutofit/>
          </a:bodyPr>
          <a:lstStyle/>
          <a:p>
            <a:pPr lvl="0" algn="ctr">
              <a:lnSpc>
                <a:spcPct val="150000"/>
              </a:lnSpc>
            </a:pPr>
            <a:r>
              <a:rPr lang="vi-VN" sz="2000">
                <a:solidFill>
                  <a:schemeClr val="tx1"/>
                </a:solidFill>
                <a:latin typeface="Arial" panose="020B0604020202020204" pitchFamily="34" charset="0"/>
                <a:cs typeface="Arial" panose="020B0604020202020204" pitchFamily="34" charset="0"/>
              </a:rPr>
              <a:t>BÁO CÁO ĐỒ ÁN TỐT NGHIỆP</a:t>
            </a:r>
            <a:br>
              <a:rPr lang="vi-VN" sz="2000">
                <a:solidFill>
                  <a:schemeClr val="tx1"/>
                </a:solidFill>
                <a:latin typeface="Arial" panose="020B0604020202020204" pitchFamily="34" charset="0"/>
                <a:cs typeface="Arial" panose="020B0604020202020204" pitchFamily="34" charset="0"/>
              </a:rPr>
            </a:br>
            <a:r>
              <a:rPr lang="vi-VN" sz="2000">
                <a:solidFill>
                  <a:schemeClr val="tx1"/>
                </a:solidFill>
                <a:latin typeface="Arial" panose="020B0604020202020204" pitchFamily="34" charset="0"/>
                <a:cs typeface="Arial" panose="020B0604020202020204" pitchFamily="34" charset="0"/>
              </a:rPr>
              <a:t>Đề tài</a:t>
            </a:r>
            <a:br>
              <a:rPr lang="vi-VN" sz="3200">
                <a:solidFill>
                  <a:schemeClr val="tx1"/>
                </a:solidFill>
                <a:latin typeface="Arial" panose="020B0604020202020204" pitchFamily="34" charset="0"/>
                <a:cs typeface="Arial" panose="020B0604020202020204" pitchFamily="34" charset="0"/>
              </a:rPr>
            </a:br>
            <a:r>
              <a:rPr lang="vi-VN" sz="3000" b="1">
                <a:solidFill>
                  <a:schemeClr val="tx1"/>
                </a:solidFill>
                <a:latin typeface="Arial" panose="020B0604020202020204" pitchFamily="34" charset="0"/>
                <a:cs typeface="Arial" panose="020B0604020202020204" pitchFamily="34" charset="0"/>
              </a:rPr>
              <a:t>ỨNG DỤNG CHATGPT XÂY DỰNG CHATBOT CHO CỬA HÀNG THỜI TRANG</a:t>
            </a:r>
            <a:endParaRPr sz="3000" b="1" dirty="0">
              <a:solidFill>
                <a:schemeClr val="tx1"/>
              </a:solidFill>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11CBF045-CF20-4D4F-A230-5827F19431F6}"/>
              </a:ext>
            </a:extLst>
          </p:cNvPr>
          <p:cNvPicPr>
            <a:picLocks noChangeAspect="1"/>
          </p:cNvPicPr>
          <p:nvPr/>
        </p:nvPicPr>
        <p:blipFill>
          <a:blip r:embed="rId2"/>
          <a:stretch>
            <a:fillRect/>
          </a:stretch>
        </p:blipFill>
        <p:spPr>
          <a:xfrm>
            <a:off x="4295763" y="1009634"/>
            <a:ext cx="552473" cy="552473"/>
          </a:xfrm>
          <a:prstGeom prst="rect">
            <a:avLst/>
          </a:prstGeom>
        </p:spPr>
      </p:pic>
      <p:sp>
        <p:nvSpPr>
          <p:cNvPr id="7" name="TextBox 6">
            <a:extLst>
              <a:ext uri="{FF2B5EF4-FFF2-40B4-BE49-F238E27FC236}">
                <a16:creationId xmlns:a16="http://schemas.microsoft.com/office/drawing/2014/main" id="{3A21EA0D-2E84-1A00-FE72-3B64E06FB472}"/>
              </a:ext>
            </a:extLst>
          </p:cNvPr>
          <p:cNvSpPr txBox="1"/>
          <p:nvPr/>
        </p:nvSpPr>
        <p:spPr>
          <a:xfrm>
            <a:off x="705271" y="4118545"/>
            <a:ext cx="3111942" cy="707886"/>
          </a:xfrm>
          <a:prstGeom prst="rect">
            <a:avLst/>
          </a:prstGeom>
          <a:noFill/>
        </p:spPr>
        <p:txBody>
          <a:bodyPr wrap="none" rtlCol="0">
            <a:spAutoFit/>
          </a:bodyPr>
          <a:lstStyle/>
          <a:p>
            <a:r>
              <a:rPr lang="vi-VN" sz="2000">
                <a:latin typeface="Arial" panose="020B0604020202020204" pitchFamily="34" charset="0"/>
                <a:cs typeface="Arial" panose="020B0604020202020204" pitchFamily="34" charset="0"/>
                <a:sym typeface="Fugaz One"/>
              </a:rPr>
              <a:t>Giảng viên hướng dẫn</a:t>
            </a:r>
            <a:endParaRPr lang="vi-VN" sz="2000" dirty="0">
              <a:latin typeface="Arial" panose="020B0604020202020204" pitchFamily="34" charset="0"/>
              <a:cs typeface="Arial" panose="020B0604020202020204" pitchFamily="34" charset="0"/>
              <a:sym typeface="Fugaz One"/>
            </a:endParaRPr>
          </a:p>
          <a:p>
            <a:r>
              <a:rPr lang="vi-VN" sz="2000" dirty="0">
                <a:latin typeface="Arial" panose="020B0604020202020204" pitchFamily="34" charset="0"/>
                <a:cs typeface="Arial" panose="020B0604020202020204" pitchFamily="34" charset="0"/>
                <a:sym typeface="Fugaz One"/>
              </a:rPr>
              <a:t>  ThS. Phạm Minh Đương</a:t>
            </a:r>
            <a:endParaRPr lang="en-US" sz="2000" dirty="0">
              <a:latin typeface="Arial" panose="020B0604020202020204" pitchFamily="34" charset="0"/>
              <a:cs typeface="Arial" panose="020B0604020202020204" pitchFamily="34" charset="0"/>
              <a:sym typeface="Fugaz One"/>
            </a:endParaRPr>
          </a:p>
        </p:txBody>
      </p:sp>
      <p:sp>
        <p:nvSpPr>
          <p:cNvPr id="15" name="TextBox 14">
            <a:extLst>
              <a:ext uri="{FF2B5EF4-FFF2-40B4-BE49-F238E27FC236}">
                <a16:creationId xmlns:a16="http://schemas.microsoft.com/office/drawing/2014/main" id="{2E2F6158-21EB-40DC-18ED-42DAD2E80350}"/>
              </a:ext>
            </a:extLst>
          </p:cNvPr>
          <p:cNvSpPr txBox="1"/>
          <p:nvPr/>
        </p:nvSpPr>
        <p:spPr>
          <a:xfrm>
            <a:off x="5476739" y="4118545"/>
            <a:ext cx="3509679" cy="707886"/>
          </a:xfrm>
          <a:prstGeom prst="rect">
            <a:avLst/>
          </a:prstGeom>
          <a:noFill/>
        </p:spPr>
        <p:txBody>
          <a:bodyPr wrap="none" rtlCol="0">
            <a:spAutoFit/>
          </a:bodyPr>
          <a:lstStyle/>
          <a:p>
            <a:r>
              <a:rPr lang="vi-VN" sz="2000">
                <a:latin typeface="Arial" panose="020B0604020202020204" pitchFamily="34" charset="0"/>
                <a:cs typeface="Arial" panose="020B0604020202020204" pitchFamily="34" charset="0"/>
              </a:rPr>
              <a:t>Sinh viên thực hiện</a:t>
            </a:r>
            <a:endParaRPr lang="vi-VN" sz="2000" dirty="0">
              <a:latin typeface="Arial" panose="020B0604020202020204" pitchFamily="34" charset="0"/>
              <a:cs typeface="Arial" panose="020B0604020202020204" pitchFamily="34" charset="0"/>
            </a:endParaRPr>
          </a:p>
          <a:p>
            <a:r>
              <a:rPr lang="en-US" sz="2000">
                <a:latin typeface="Arial" panose="020B0604020202020204" pitchFamily="34" charset="0"/>
                <a:cs typeface="Arial" panose="020B0604020202020204" pitchFamily="34" charset="0"/>
              </a:rPr>
              <a:t>  </a:t>
            </a:r>
            <a:r>
              <a:rPr lang="vi-VN" sz="2000">
                <a:latin typeface="Arial" panose="020B0604020202020204" pitchFamily="34" charset="0"/>
                <a:cs typeface="Arial" panose="020B0604020202020204" pitchFamily="34" charset="0"/>
              </a:rPr>
              <a:t>Kim </a:t>
            </a:r>
            <a:r>
              <a:rPr lang="vi-VN" sz="2000" dirty="0">
                <a:latin typeface="Arial" panose="020B0604020202020204" pitchFamily="34" charset="0"/>
                <a:cs typeface="Arial" panose="020B0604020202020204" pitchFamily="34" charset="0"/>
              </a:rPr>
              <a:t>Thị Sô Phi - 110120060</a:t>
            </a:r>
            <a:endParaRPr lang="en-US" sz="2000" dirty="0">
              <a:latin typeface="Arial" panose="020B0604020202020204" pitchFamily="34" charset="0"/>
              <a:cs typeface="Arial" panose="020B0604020202020204" pitchFamily="34" charset="0"/>
            </a:endParaRPr>
          </a:p>
        </p:txBody>
      </p:sp>
      <p:sp>
        <p:nvSpPr>
          <p:cNvPr id="20" name="TextBox 19">
            <a:extLst>
              <a:ext uri="{FF2B5EF4-FFF2-40B4-BE49-F238E27FC236}">
                <a16:creationId xmlns:a16="http://schemas.microsoft.com/office/drawing/2014/main" id="{44D201C8-5C4E-7EDD-152B-E05FE870D651}"/>
              </a:ext>
            </a:extLst>
          </p:cNvPr>
          <p:cNvSpPr txBox="1"/>
          <p:nvPr/>
        </p:nvSpPr>
        <p:spPr>
          <a:xfrm>
            <a:off x="2699731" y="131958"/>
            <a:ext cx="4297010" cy="877676"/>
          </a:xfrm>
          <a:prstGeom prst="rect">
            <a:avLst/>
          </a:prstGeom>
          <a:noFill/>
        </p:spPr>
        <p:txBody>
          <a:bodyPr wrap="none" rtlCol="0">
            <a:spAutoFit/>
          </a:bodyPr>
          <a:lstStyle/>
          <a:p>
            <a:pPr>
              <a:lnSpc>
                <a:spcPct val="150000"/>
              </a:lnSpc>
            </a:pPr>
            <a:r>
              <a:rPr lang="vi-VN" sz="2000" dirty="0">
                <a:latin typeface="Arial" panose="020B0604020202020204" pitchFamily="34" charset="0"/>
                <a:cs typeface="Arial" panose="020B0604020202020204" pitchFamily="34" charset="0"/>
              </a:rPr>
              <a:t>KHOA KỸ THUẬT VÀ CÔNG NGHỆ</a:t>
            </a:r>
          </a:p>
          <a:p>
            <a:pPr algn="ctr">
              <a:lnSpc>
                <a:spcPct val="150000"/>
              </a:lnSpc>
            </a:pPr>
            <a:r>
              <a:rPr lang="vi-VN" sz="1600" b="1" dirty="0">
                <a:latin typeface="Arial" panose="020B0604020202020204" pitchFamily="34" charset="0"/>
                <a:cs typeface="Arial" panose="020B0604020202020204" pitchFamily="34" charset="0"/>
              </a:rPr>
              <a:t>BỘ MÔN CÔNG NGHỆ THÔNG TIN</a:t>
            </a:r>
            <a:endParaRPr lang="en-US" sz="1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096819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2 HIỆN THỰC HÓA NGHIÊN CỨU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4025327"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Mô hình giải pháp đề xuất</a:t>
            </a:r>
            <a:endParaRPr lang="en-US" sz="2400" b="1">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581D5E3E-68D3-518E-F685-A343DEC5996C}"/>
              </a:ext>
            </a:extLst>
          </p:cNvPr>
          <p:cNvPicPr>
            <a:picLocks noChangeAspect="1"/>
          </p:cNvPicPr>
          <p:nvPr/>
        </p:nvPicPr>
        <p:blipFill>
          <a:blip r:embed="rId3"/>
          <a:stretch>
            <a:fillRect/>
          </a:stretch>
        </p:blipFill>
        <p:spPr>
          <a:xfrm>
            <a:off x="139318" y="201651"/>
            <a:ext cx="552473" cy="552473"/>
          </a:xfrm>
          <a:prstGeom prst="rect">
            <a:avLst/>
          </a:prstGeom>
        </p:spPr>
      </p:pic>
      <p:pic>
        <p:nvPicPr>
          <p:cNvPr id="5" name="Picture 4">
            <a:extLst>
              <a:ext uri="{FF2B5EF4-FFF2-40B4-BE49-F238E27FC236}">
                <a16:creationId xmlns:a16="http://schemas.microsoft.com/office/drawing/2014/main" id="{783003B7-6EDD-BE10-EFE1-D7BE950BF8FC}"/>
              </a:ext>
            </a:extLst>
          </p:cNvPr>
          <p:cNvPicPr>
            <a:picLocks noChangeAspect="1"/>
          </p:cNvPicPr>
          <p:nvPr/>
        </p:nvPicPr>
        <p:blipFill>
          <a:blip r:embed="rId4"/>
          <a:stretch>
            <a:fillRect/>
          </a:stretch>
        </p:blipFill>
        <p:spPr>
          <a:xfrm>
            <a:off x="1778090" y="1326058"/>
            <a:ext cx="6037524" cy="3396751"/>
          </a:xfrm>
          <a:prstGeom prst="rect">
            <a:avLst/>
          </a:prstGeom>
          <a:ln>
            <a:solidFill>
              <a:schemeClr val="tx1"/>
            </a:solidFill>
          </a:ln>
        </p:spPr>
      </p:pic>
    </p:spTree>
    <p:extLst>
      <p:ext uri="{BB962C8B-B14F-4D97-AF65-F5344CB8AC3E}">
        <p14:creationId xmlns:p14="http://schemas.microsoft.com/office/powerpoint/2010/main" val="23540900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3 KẾT QUẢ NGHIÊN CỨU</a:t>
            </a:r>
          </a:p>
        </p:txBody>
      </p:sp>
      <p:pic>
        <p:nvPicPr>
          <p:cNvPr id="3" name="Picture 2">
            <a:extLst>
              <a:ext uri="{FF2B5EF4-FFF2-40B4-BE49-F238E27FC236}">
                <a16:creationId xmlns:a16="http://schemas.microsoft.com/office/drawing/2014/main" id="{B0A30C12-F42A-B9B6-4D3C-8DB7BC47C9FE}"/>
              </a:ext>
            </a:extLst>
          </p:cNvPr>
          <p:cNvPicPr>
            <a:picLocks noChangeAspect="1"/>
          </p:cNvPicPr>
          <p:nvPr/>
        </p:nvPicPr>
        <p:blipFill>
          <a:blip r:embed="rId3"/>
          <a:stretch>
            <a:fillRect/>
          </a:stretch>
        </p:blipFill>
        <p:spPr>
          <a:xfrm>
            <a:off x="139318" y="201651"/>
            <a:ext cx="552473" cy="552473"/>
          </a:xfrm>
          <a:prstGeom prst="rect">
            <a:avLst/>
          </a:prstGeom>
        </p:spPr>
      </p:pic>
      <p:sp>
        <p:nvSpPr>
          <p:cNvPr id="5" name="TextBox 4">
            <a:extLst>
              <a:ext uri="{FF2B5EF4-FFF2-40B4-BE49-F238E27FC236}">
                <a16:creationId xmlns:a16="http://schemas.microsoft.com/office/drawing/2014/main" id="{0DB8A5DC-7FFA-1ECC-B43A-872BB468A4D6}"/>
              </a:ext>
            </a:extLst>
          </p:cNvPr>
          <p:cNvSpPr txBox="1"/>
          <p:nvPr/>
        </p:nvSpPr>
        <p:spPr>
          <a:xfrm>
            <a:off x="771525" y="864393"/>
            <a:ext cx="4025327"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Giao diện trang chủ</a:t>
            </a:r>
            <a:endParaRPr lang="en-US" sz="2400" b="1">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BEAB6E8D-EB67-9E9A-3CDC-28D47FBD1680}"/>
              </a:ext>
            </a:extLst>
          </p:cNvPr>
          <p:cNvPicPr>
            <a:picLocks noChangeAspect="1"/>
          </p:cNvPicPr>
          <p:nvPr/>
        </p:nvPicPr>
        <p:blipFill rotWithShape="1">
          <a:blip r:embed="rId4"/>
          <a:srcRect b="54670"/>
          <a:stretch/>
        </p:blipFill>
        <p:spPr>
          <a:xfrm>
            <a:off x="1695944" y="1323362"/>
            <a:ext cx="2808600" cy="3618487"/>
          </a:xfrm>
          <a:prstGeom prst="rect">
            <a:avLst/>
          </a:prstGeom>
        </p:spPr>
      </p:pic>
      <p:pic>
        <p:nvPicPr>
          <p:cNvPr id="10" name="Picture 9">
            <a:extLst>
              <a:ext uri="{FF2B5EF4-FFF2-40B4-BE49-F238E27FC236}">
                <a16:creationId xmlns:a16="http://schemas.microsoft.com/office/drawing/2014/main" id="{0BA88577-258F-9726-B46A-41D2E77B33AD}"/>
              </a:ext>
            </a:extLst>
          </p:cNvPr>
          <p:cNvPicPr>
            <a:picLocks noChangeAspect="1"/>
          </p:cNvPicPr>
          <p:nvPr/>
        </p:nvPicPr>
        <p:blipFill rotWithShape="1">
          <a:blip r:embed="rId4"/>
          <a:srcRect t="45010" b="-1"/>
          <a:stretch/>
        </p:blipFill>
        <p:spPr>
          <a:xfrm>
            <a:off x="5081665" y="1174129"/>
            <a:ext cx="2516292" cy="3685274"/>
          </a:xfrm>
          <a:prstGeom prst="rect">
            <a:avLst/>
          </a:prstGeom>
        </p:spPr>
      </p:pic>
    </p:spTree>
    <p:extLst>
      <p:ext uri="{BB962C8B-B14F-4D97-AF65-F5344CB8AC3E}">
        <p14:creationId xmlns:p14="http://schemas.microsoft.com/office/powerpoint/2010/main" val="579866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3 KẾT QUẢ NGHIÊN CỨU</a:t>
            </a:r>
          </a:p>
        </p:txBody>
      </p:sp>
      <p:pic>
        <p:nvPicPr>
          <p:cNvPr id="3" name="Picture 2">
            <a:extLst>
              <a:ext uri="{FF2B5EF4-FFF2-40B4-BE49-F238E27FC236}">
                <a16:creationId xmlns:a16="http://schemas.microsoft.com/office/drawing/2014/main" id="{B0A30C12-F42A-B9B6-4D3C-8DB7BC47C9FE}"/>
              </a:ext>
            </a:extLst>
          </p:cNvPr>
          <p:cNvPicPr>
            <a:picLocks noChangeAspect="1"/>
          </p:cNvPicPr>
          <p:nvPr/>
        </p:nvPicPr>
        <p:blipFill>
          <a:blip r:embed="rId3"/>
          <a:stretch>
            <a:fillRect/>
          </a:stretch>
        </p:blipFill>
        <p:spPr>
          <a:xfrm>
            <a:off x="139318" y="201651"/>
            <a:ext cx="552473" cy="552473"/>
          </a:xfrm>
          <a:prstGeom prst="rect">
            <a:avLst/>
          </a:prstGeom>
        </p:spPr>
      </p:pic>
      <p:sp>
        <p:nvSpPr>
          <p:cNvPr id="5" name="TextBox 4">
            <a:extLst>
              <a:ext uri="{FF2B5EF4-FFF2-40B4-BE49-F238E27FC236}">
                <a16:creationId xmlns:a16="http://schemas.microsoft.com/office/drawing/2014/main" id="{0DB8A5DC-7FFA-1ECC-B43A-872BB468A4D6}"/>
              </a:ext>
            </a:extLst>
          </p:cNvPr>
          <p:cNvSpPr txBox="1"/>
          <p:nvPr/>
        </p:nvSpPr>
        <p:spPr>
          <a:xfrm>
            <a:off x="771525" y="864393"/>
            <a:ext cx="4025327"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Giao diện quản trị</a:t>
            </a:r>
            <a:endParaRPr lang="en-US" sz="2400" b="1">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3AF71C1E-3FA2-98C1-8D24-B4DD9FA0024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04483" y="1424499"/>
            <a:ext cx="3842412" cy="3386157"/>
          </a:xfrm>
          <a:prstGeom prst="rect">
            <a:avLst/>
          </a:prstGeom>
        </p:spPr>
      </p:pic>
      <p:pic>
        <p:nvPicPr>
          <p:cNvPr id="4" name="Picture 3">
            <a:extLst>
              <a:ext uri="{FF2B5EF4-FFF2-40B4-BE49-F238E27FC236}">
                <a16:creationId xmlns:a16="http://schemas.microsoft.com/office/drawing/2014/main" id="{B1E1AE68-D643-CBF7-74C8-071F65502BC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343947" y="1424498"/>
            <a:ext cx="3178103" cy="3386157"/>
          </a:xfrm>
          <a:prstGeom prst="rect">
            <a:avLst/>
          </a:prstGeom>
        </p:spPr>
      </p:pic>
    </p:spTree>
    <p:extLst>
      <p:ext uri="{BB962C8B-B14F-4D97-AF65-F5344CB8AC3E}">
        <p14:creationId xmlns:p14="http://schemas.microsoft.com/office/powerpoint/2010/main" val="11393974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3 KẾT QUẢ NGHIÊN CỨU</a:t>
            </a:r>
          </a:p>
        </p:txBody>
      </p:sp>
      <p:pic>
        <p:nvPicPr>
          <p:cNvPr id="3" name="Picture 2">
            <a:extLst>
              <a:ext uri="{FF2B5EF4-FFF2-40B4-BE49-F238E27FC236}">
                <a16:creationId xmlns:a16="http://schemas.microsoft.com/office/drawing/2014/main" id="{B0A30C12-F42A-B9B6-4D3C-8DB7BC47C9FE}"/>
              </a:ext>
            </a:extLst>
          </p:cNvPr>
          <p:cNvPicPr>
            <a:picLocks noChangeAspect="1"/>
          </p:cNvPicPr>
          <p:nvPr/>
        </p:nvPicPr>
        <p:blipFill>
          <a:blip r:embed="rId3"/>
          <a:stretch>
            <a:fillRect/>
          </a:stretch>
        </p:blipFill>
        <p:spPr>
          <a:xfrm>
            <a:off x="139318" y="201651"/>
            <a:ext cx="552473" cy="552473"/>
          </a:xfrm>
          <a:prstGeom prst="rect">
            <a:avLst/>
          </a:prstGeom>
        </p:spPr>
      </p:pic>
      <p:sp>
        <p:nvSpPr>
          <p:cNvPr id="5" name="TextBox 4">
            <a:extLst>
              <a:ext uri="{FF2B5EF4-FFF2-40B4-BE49-F238E27FC236}">
                <a16:creationId xmlns:a16="http://schemas.microsoft.com/office/drawing/2014/main" id="{0DB8A5DC-7FFA-1ECC-B43A-872BB468A4D6}"/>
              </a:ext>
            </a:extLst>
          </p:cNvPr>
          <p:cNvSpPr txBox="1"/>
          <p:nvPr/>
        </p:nvSpPr>
        <p:spPr>
          <a:xfrm>
            <a:off x="691791" y="791712"/>
            <a:ext cx="4025327"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Giao diện chatbot</a:t>
            </a:r>
            <a:endParaRPr lang="en-US" sz="2400" b="1">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54493970-D0A3-6917-C084-6BED8F595E09}"/>
              </a:ext>
            </a:extLst>
          </p:cNvPr>
          <p:cNvPicPr>
            <a:picLocks noChangeAspect="1"/>
          </p:cNvPicPr>
          <p:nvPr/>
        </p:nvPicPr>
        <p:blipFill rotWithShape="1">
          <a:blip r:embed="rId4"/>
          <a:srcRect b="14041"/>
          <a:stretch/>
        </p:blipFill>
        <p:spPr bwMode="auto">
          <a:xfrm>
            <a:off x="1005230" y="1279138"/>
            <a:ext cx="2517459" cy="3662711"/>
          </a:xfrm>
          <a:prstGeom prst="rect">
            <a:avLst/>
          </a:prstGeom>
          <a:ln>
            <a:no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B5DDA77D-E981-7124-B71C-DAE6C53C9734}"/>
              </a:ext>
            </a:extLst>
          </p:cNvPr>
          <p:cNvPicPr>
            <a:picLocks noChangeAspect="1"/>
          </p:cNvPicPr>
          <p:nvPr/>
        </p:nvPicPr>
        <p:blipFill rotWithShape="1">
          <a:blip r:embed="rId5"/>
          <a:srcRect b="12018"/>
          <a:stretch/>
        </p:blipFill>
        <p:spPr bwMode="auto">
          <a:xfrm>
            <a:off x="3628508" y="1279137"/>
            <a:ext cx="2517459" cy="3662711"/>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180CB090-5657-BC31-29AA-5BC2AF68331E}"/>
              </a:ext>
            </a:extLst>
          </p:cNvPr>
          <p:cNvPicPr>
            <a:picLocks noChangeAspect="1"/>
          </p:cNvPicPr>
          <p:nvPr/>
        </p:nvPicPr>
        <p:blipFill rotWithShape="1">
          <a:blip r:embed="rId6"/>
          <a:srcRect b="4204"/>
          <a:stretch/>
        </p:blipFill>
        <p:spPr bwMode="auto">
          <a:xfrm>
            <a:off x="6202032" y="1279137"/>
            <a:ext cx="2522900" cy="359582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082202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4 KẾT LUẬN VÀ HƯỚNG PHÁT TRIỂN</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4" y="864393"/>
            <a:ext cx="3058463" cy="461665"/>
          </a:xfrm>
          <a:prstGeom prst="rect">
            <a:avLst/>
          </a:prstGeom>
          <a:noFill/>
        </p:spPr>
        <p:txBody>
          <a:bodyPr wrap="square" rtlCol="0">
            <a:spAutoFit/>
          </a:bodyPr>
          <a:lstStyle/>
          <a:p>
            <a:r>
              <a:rPr lang="vi-VN" sz="2400" b="1">
                <a:latin typeface="Arial" panose="020B0604020202020204" pitchFamily="34" charset="0"/>
                <a:cs typeface="Arial" panose="020B0604020202020204" pitchFamily="34" charset="0"/>
              </a:rPr>
              <a:t>Kết quả đạt được</a:t>
            </a:r>
            <a:endParaRPr lang="en-US" sz="2400" b="1">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719840CC-85DA-37E2-A7B7-738B2CE261F6}"/>
              </a:ext>
            </a:extLst>
          </p:cNvPr>
          <p:cNvSpPr txBox="1"/>
          <p:nvPr/>
        </p:nvSpPr>
        <p:spPr>
          <a:xfrm>
            <a:off x="1030338" y="1424499"/>
            <a:ext cx="8036719" cy="2118529"/>
          </a:xfrm>
          <a:prstGeom prst="rect">
            <a:avLst/>
          </a:prstGeom>
          <a:noFill/>
        </p:spPr>
        <p:txBody>
          <a:bodyPr wrap="square" rtlCol="0">
            <a:spAutoFit/>
          </a:bodyPr>
          <a:lstStyle/>
          <a:p>
            <a:pPr algn="just">
              <a:lnSpc>
                <a:spcPct val="150000"/>
              </a:lnSpc>
            </a:pPr>
            <a:r>
              <a:rPr lang="vi-VN">
                <a:latin typeface="Arial" panose="020B0604020202020204" pitchFamily="34" charset="0"/>
                <a:cs typeface="Arial" panose="020B0604020202020204" pitchFamily="34" charset="0"/>
              </a:rPr>
              <a:t>- Xây dựng website bán hàng đầy đủ chức năng cơ bản.</a:t>
            </a:r>
          </a:p>
          <a:p>
            <a:pPr algn="just">
              <a:lnSpc>
                <a:spcPct val="150000"/>
              </a:lnSpc>
            </a:pPr>
            <a:r>
              <a:rPr lang="vi-VN">
                <a:latin typeface="Arial" panose="020B0604020202020204" pitchFamily="34" charset="0"/>
                <a:cs typeface="Arial" panose="020B0604020202020204" pitchFamily="34" charset="0"/>
              </a:rPr>
              <a:t>- Chatbot có thể tư vấn cho khách hàng các thông tin liên quan đến cửa hàng và thông tin sản phẩm. Bên cạnh đó, chatbot cũng có thể làm một tư vấn viên về thời trang gởi ý khách hàng cách phối trang phục theo nhu cầu và sở thích của khách hàng.</a:t>
            </a:r>
            <a:endParaRPr lang="en-US">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D60EF1D1-1CA6-A422-46CF-CCA17F35B23E}"/>
              </a:ext>
            </a:extLst>
          </p:cNvPr>
          <p:cNvPicPr>
            <a:picLocks noChangeAspect="1"/>
          </p:cNvPicPr>
          <p:nvPr/>
        </p:nvPicPr>
        <p:blipFill>
          <a:blip r:embed="rId3"/>
          <a:stretch>
            <a:fillRect/>
          </a:stretch>
        </p:blipFill>
        <p:spPr>
          <a:xfrm>
            <a:off x="139318" y="201651"/>
            <a:ext cx="552473" cy="552473"/>
          </a:xfrm>
          <a:prstGeom prst="rect">
            <a:avLst/>
          </a:prstGeom>
        </p:spPr>
      </p:pic>
    </p:spTree>
    <p:extLst>
      <p:ext uri="{BB962C8B-B14F-4D97-AF65-F5344CB8AC3E}">
        <p14:creationId xmlns:p14="http://schemas.microsoft.com/office/powerpoint/2010/main" val="3851129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4 KẾT LUẬN VÀ HƯỚNG PHÁT TRIỂN</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1447020" cy="461665"/>
          </a:xfrm>
          <a:prstGeom prst="rect">
            <a:avLst/>
          </a:prstGeom>
          <a:noFill/>
        </p:spPr>
        <p:txBody>
          <a:bodyPr wrap="square" rtlCol="0">
            <a:spAutoFit/>
          </a:bodyPr>
          <a:lstStyle/>
          <a:p>
            <a:r>
              <a:rPr lang="vi-VN" sz="2400" b="1">
                <a:latin typeface="Arial" panose="020B0604020202020204" pitchFamily="34" charset="0"/>
                <a:cs typeface="Arial" panose="020B0604020202020204" pitchFamily="34" charset="0"/>
              </a:rPr>
              <a:t>Hạn chế</a:t>
            </a:r>
            <a:endParaRPr lang="en-US" sz="2400" b="1">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719840CC-85DA-37E2-A7B7-738B2CE261F6}"/>
              </a:ext>
            </a:extLst>
          </p:cNvPr>
          <p:cNvSpPr txBox="1"/>
          <p:nvPr/>
        </p:nvSpPr>
        <p:spPr>
          <a:xfrm>
            <a:off x="1150259" y="1424499"/>
            <a:ext cx="7386639" cy="1384995"/>
          </a:xfrm>
          <a:prstGeom prst="rect">
            <a:avLst/>
          </a:prstGeom>
          <a:noFill/>
        </p:spPr>
        <p:txBody>
          <a:bodyPr wrap="square" rtlCol="0">
            <a:spAutoFit/>
          </a:bodyPr>
          <a:lstStyle/>
          <a:p>
            <a:pPr algn="just">
              <a:spcBef>
                <a:spcPts val="600"/>
              </a:spcBef>
              <a:spcAft>
                <a:spcPts val="600"/>
              </a:spcAft>
            </a:pPr>
            <a:r>
              <a:rPr lang="vi-VN" sz="1600">
                <a:latin typeface="Arial" panose="020B0604020202020204" pitchFamily="34" charset="0"/>
                <a:ea typeface="Times New Roman" panose="02020603050405020304" pitchFamily="18" charset="0"/>
                <a:cs typeface="Arial" panose="020B0604020202020204" pitchFamily="34" charset="0"/>
              </a:rPr>
              <a:t>- </a:t>
            </a:r>
            <a:r>
              <a:rPr lang="vi-VN" sz="1600">
                <a:effectLst/>
                <a:latin typeface="Arial" panose="020B0604020202020204" pitchFamily="34" charset="0"/>
                <a:ea typeface="Times New Roman" panose="02020603050405020304" pitchFamily="18" charset="0"/>
                <a:cs typeface="Arial" panose="020B0604020202020204" pitchFamily="34" charset="0"/>
              </a:rPr>
              <a:t>Phần dữ liệu cung cấp cho chatbot học còn làm theo quy trình thủ công chưa áp dụng được theo phương pháp tự động.</a:t>
            </a:r>
          </a:p>
          <a:p>
            <a:pPr algn="just">
              <a:spcBef>
                <a:spcPts val="600"/>
              </a:spcBef>
              <a:spcAft>
                <a:spcPts val="600"/>
              </a:spcAft>
            </a:pPr>
            <a:r>
              <a:rPr lang="vi-VN" sz="1600">
                <a:effectLst/>
                <a:latin typeface="Arial" panose="020B0604020202020204" pitchFamily="34" charset="0"/>
                <a:ea typeface="Times New Roman" panose="02020603050405020304" pitchFamily="18" charset="0"/>
                <a:cs typeface="Arial" panose="020B0604020202020204" pitchFamily="34" charset="0"/>
              </a:rPr>
              <a:t>- Website chỉ áp dụng cho hệ thống cửa hàng nhỏ.</a:t>
            </a:r>
          </a:p>
          <a:p>
            <a:pPr algn="just">
              <a:spcBef>
                <a:spcPts val="600"/>
              </a:spcBef>
              <a:spcAft>
                <a:spcPts val="600"/>
              </a:spcAft>
            </a:pPr>
            <a:r>
              <a:rPr lang="vi-VN" sz="1600">
                <a:effectLst/>
                <a:latin typeface="Arial" panose="020B0604020202020204" pitchFamily="34" charset="0"/>
                <a:ea typeface="Times New Roman" panose="02020603050405020304" pitchFamily="18" charset="0"/>
                <a:cs typeface="Arial" panose="020B0604020202020204" pitchFamily="34" charset="0"/>
              </a:rPr>
              <a:t>- Hệ thống còn cần truy cập vào máy cục bộ mới có thể hoạt động được.</a:t>
            </a:r>
          </a:p>
        </p:txBody>
      </p:sp>
      <p:sp>
        <p:nvSpPr>
          <p:cNvPr id="3" name="TextBox 2">
            <a:extLst>
              <a:ext uri="{FF2B5EF4-FFF2-40B4-BE49-F238E27FC236}">
                <a16:creationId xmlns:a16="http://schemas.microsoft.com/office/drawing/2014/main" id="{585AF9B7-BA6E-D82F-93A7-A531DE48A5F5}"/>
              </a:ext>
            </a:extLst>
          </p:cNvPr>
          <p:cNvSpPr txBox="1"/>
          <p:nvPr/>
        </p:nvSpPr>
        <p:spPr>
          <a:xfrm>
            <a:off x="771524" y="2907935"/>
            <a:ext cx="3118424" cy="461665"/>
          </a:xfrm>
          <a:prstGeom prst="rect">
            <a:avLst/>
          </a:prstGeom>
          <a:noFill/>
        </p:spPr>
        <p:txBody>
          <a:bodyPr wrap="square" rtlCol="0">
            <a:spAutoFit/>
          </a:bodyPr>
          <a:lstStyle/>
          <a:p>
            <a:r>
              <a:rPr lang="vi-VN" sz="2400" b="1">
                <a:latin typeface="Arial" panose="020B0604020202020204" pitchFamily="34" charset="0"/>
                <a:cs typeface="Arial" panose="020B0604020202020204" pitchFamily="34" charset="0"/>
              </a:rPr>
              <a:t>Hướng phát triển</a:t>
            </a:r>
            <a:endParaRPr lang="en-US" sz="2400" b="1">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72205AB9-5BA7-2343-A24F-B156012A403D}"/>
              </a:ext>
            </a:extLst>
          </p:cNvPr>
          <p:cNvSpPr txBox="1"/>
          <p:nvPr/>
        </p:nvSpPr>
        <p:spPr>
          <a:xfrm>
            <a:off x="771524" y="3468041"/>
            <a:ext cx="7765374" cy="1384995"/>
          </a:xfrm>
          <a:prstGeom prst="rect">
            <a:avLst/>
          </a:prstGeom>
          <a:noFill/>
        </p:spPr>
        <p:txBody>
          <a:bodyPr wrap="square">
            <a:spAutoFit/>
          </a:bodyPr>
          <a:lstStyle/>
          <a:p>
            <a:pPr indent="457200" algn="just">
              <a:spcBef>
                <a:spcPts val="600"/>
              </a:spcBef>
              <a:spcAft>
                <a:spcPts val="600"/>
              </a:spcAft>
            </a:pPr>
            <a:r>
              <a:rPr lang="vi-VN" sz="1600">
                <a:effectLst/>
                <a:latin typeface="Arial" panose="020B0604020202020204" pitchFamily="34" charset="0"/>
                <a:ea typeface="Times New Roman" panose="02020603050405020304" pitchFamily="18" charset="0"/>
                <a:cs typeface="Arial" panose="020B0604020202020204" pitchFamily="34" charset="0"/>
              </a:rPr>
              <a:t>- Cấu hình lại hệ thống để triển khai lên hệ thống mạng diện rộng, giúp hệ thống có thể truy cập được qua mạng Internet.</a:t>
            </a:r>
            <a:endParaRPr lang="en-US" sz="1600">
              <a:effectLst/>
              <a:latin typeface="Arial" panose="020B0604020202020204" pitchFamily="34" charset="0"/>
              <a:ea typeface="Times New Roman" panose="02020603050405020304" pitchFamily="18" charset="0"/>
              <a:cs typeface="Arial" panose="020B0604020202020204" pitchFamily="34" charset="0"/>
            </a:endParaRPr>
          </a:p>
          <a:p>
            <a:pPr indent="457200" algn="just">
              <a:spcBef>
                <a:spcPts val="600"/>
              </a:spcBef>
              <a:spcAft>
                <a:spcPts val="600"/>
              </a:spcAft>
            </a:pPr>
            <a:r>
              <a:rPr lang="vi-VN" sz="1600">
                <a:effectLst/>
                <a:latin typeface="Arial" panose="020B0604020202020204" pitchFamily="34" charset="0"/>
                <a:ea typeface="Times New Roman" panose="02020603050405020304" pitchFamily="18" charset="0"/>
                <a:cs typeface="Arial" panose="020B0604020202020204" pitchFamily="34" charset="0"/>
              </a:rPr>
              <a:t>- Phát triển thêm chức năng gửi thông tin đơn hàng qua gmail cho khách hàng.</a:t>
            </a:r>
            <a:endParaRPr lang="en-US" sz="1600">
              <a:effectLst/>
              <a:latin typeface="Arial" panose="020B0604020202020204" pitchFamily="34" charset="0"/>
              <a:ea typeface="Times New Roman" panose="02020603050405020304" pitchFamily="18" charset="0"/>
              <a:cs typeface="Arial" panose="020B0604020202020204" pitchFamily="34" charset="0"/>
            </a:endParaRPr>
          </a:p>
          <a:p>
            <a:pPr indent="457200" algn="just">
              <a:spcBef>
                <a:spcPts val="600"/>
              </a:spcBef>
              <a:spcAft>
                <a:spcPts val="600"/>
              </a:spcAft>
            </a:pPr>
            <a:r>
              <a:rPr lang="vi-VN" sz="1600">
                <a:effectLst/>
                <a:latin typeface="Arial" panose="020B0604020202020204" pitchFamily="34" charset="0"/>
                <a:ea typeface="Times New Roman" panose="02020603050405020304" pitchFamily="18" charset="0"/>
                <a:cs typeface="Arial" panose="020B0604020202020204" pitchFamily="34" charset="0"/>
              </a:rPr>
              <a:t>- Xây dựng thêm chương trình khuyến mãi và đánh giá chất lượng sản phẩm.</a:t>
            </a:r>
            <a:endParaRPr lang="en-US" sz="1600">
              <a:effectLst/>
              <a:latin typeface="Arial" panose="020B0604020202020204" pitchFamily="34" charset="0"/>
              <a:ea typeface="Times New Roman" panose="02020603050405020304" pitchFamily="18" charset="0"/>
              <a:cs typeface="Arial" panose="020B0604020202020204" pitchFamily="34" charset="0"/>
            </a:endParaRPr>
          </a:p>
        </p:txBody>
      </p:sp>
      <p:pic>
        <p:nvPicPr>
          <p:cNvPr id="6" name="Picture 5">
            <a:extLst>
              <a:ext uri="{FF2B5EF4-FFF2-40B4-BE49-F238E27FC236}">
                <a16:creationId xmlns:a16="http://schemas.microsoft.com/office/drawing/2014/main" id="{546A7269-F395-14DB-2313-599F81455608}"/>
              </a:ext>
            </a:extLst>
          </p:cNvPr>
          <p:cNvPicPr>
            <a:picLocks noChangeAspect="1"/>
          </p:cNvPicPr>
          <p:nvPr/>
        </p:nvPicPr>
        <p:blipFill>
          <a:blip r:embed="rId3"/>
          <a:stretch>
            <a:fillRect/>
          </a:stretch>
        </p:blipFill>
        <p:spPr>
          <a:xfrm>
            <a:off x="139318" y="201651"/>
            <a:ext cx="552473" cy="552473"/>
          </a:xfrm>
          <a:prstGeom prst="rect">
            <a:avLst/>
          </a:prstGeom>
        </p:spPr>
      </p:pic>
    </p:spTree>
    <p:extLst>
      <p:ext uri="{BB962C8B-B14F-4D97-AF65-F5344CB8AC3E}">
        <p14:creationId xmlns:p14="http://schemas.microsoft.com/office/powerpoint/2010/main" val="6583416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pic>
        <p:nvPicPr>
          <p:cNvPr id="10" name="Picture 9">
            <a:extLst>
              <a:ext uri="{FF2B5EF4-FFF2-40B4-BE49-F238E27FC236}">
                <a16:creationId xmlns:a16="http://schemas.microsoft.com/office/drawing/2014/main" id="{30FF6510-5099-0110-62E1-A60764999F10}"/>
              </a:ext>
            </a:extLst>
          </p:cNvPr>
          <p:cNvPicPr>
            <a:picLocks noChangeAspect="1"/>
          </p:cNvPicPr>
          <p:nvPr/>
        </p:nvPicPr>
        <p:blipFill>
          <a:blip r:embed="rId3"/>
          <a:stretch>
            <a:fillRect/>
          </a:stretch>
        </p:blipFill>
        <p:spPr>
          <a:xfrm>
            <a:off x="0" y="0"/>
            <a:ext cx="9143999" cy="5143499"/>
          </a:xfrm>
          <a:prstGeom prst="rect">
            <a:avLst/>
          </a:prstGeom>
        </p:spPr>
      </p:pic>
    </p:spTree>
    <p:extLst>
      <p:ext uri="{BB962C8B-B14F-4D97-AF65-F5344CB8AC3E}">
        <p14:creationId xmlns:p14="http://schemas.microsoft.com/office/powerpoint/2010/main" val="3840433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503" name="Google Shape;503;p42"/>
          <p:cNvSpPr/>
          <p:nvPr/>
        </p:nvSpPr>
        <p:spPr>
          <a:xfrm>
            <a:off x="996027" y="229909"/>
            <a:ext cx="7623317" cy="931830"/>
          </a:xfrm>
          <a:prstGeom prst="roundRect">
            <a:avLst>
              <a:gd name="adj" fmla="val 22237"/>
            </a:avLst>
          </a:prstGeom>
          <a:solidFill>
            <a:schemeClr val="accent5">
              <a:lumMod val="60000"/>
              <a:lumOff val="40000"/>
            </a:schemeClr>
          </a:solidFill>
          <a:ln>
            <a:noFill/>
          </a:ln>
        </p:spPr>
        <p:txBody>
          <a:bodyPr spcFirstLastPara="1" wrap="square" lIns="91425" tIns="91425" rIns="91425" bIns="91425" anchor="ctr" anchorCtr="0">
            <a:noAutofit/>
          </a:bodyPr>
          <a:lstStyle/>
          <a:p>
            <a:pPr algn="ctr"/>
            <a:endParaRPr lang="vi-VN" sz="2400" b="1">
              <a:solidFill>
                <a:schemeClr val="tx1"/>
              </a:solidFill>
              <a:latin typeface="Arial" panose="020B0604020202020204" pitchFamily="34" charset="0"/>
              <a:cs typeface="Arial" panose="020B0604020202020204" pitchFamily="34" charset="0"/>
            </a:endParaRPr>
          </a:p>
          <a:p>
            <a:pPr algn="ctr"/>
            <a:r>
              <a:rPr lang="vi-VN" sz="2400" b="1">
                <a:solidFill>
                  <a:schemeClr val="tx1"/>
                </a:solidFill>
                <a:latin typeface="Arial" panose="020B0604020202020204" pitchFamily="34" charset="0"/>
                <a:cs typeface="Arial" panose="020B0604020202020204" pitchFamily="34" charset="0"/>
              </a:rPr>
              <a:t>ỨNG DỤNG CHATGPT XÂY DỰNG CHATBOT CHO </a:t>
            </a:r>
          </a:p>
          <a:p>
            <a:pPr algn="just"/>
            <a:r>
              <a:rPr lang="vi-VN" sz="2400" b="1">
                <a:solidFill>
                  <a:schemeClr val="tx1"/>
                </a:solidFill>
                <a:latin typeface="Arial" panose="020B0604020202020204" pitchFamily="34" charset="0"/>
                <a:cs typeface="Arial" panose="020B0604020202020204" pitchFamily="34" charset="0"/>
              </a:rPr>
              <a:t>		CỬA HÀNG THỜI TRANG</a:t>
            </a:r>
          </a:p>
          <a:p>
            <a:pPr marL="0" lvl="0" indent="0" algn="l" rtl="0">
              <a:spcBef>
                <a:spcPts val="0"/>
              </a:spcBef>
              <a:spcAft>
                <a:spcPts val="0"/>
              </a:spcAft>
              <a:buNone/>
            </a:pPr>
            <a:endParaRPr b="1">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EFEB88F3-4BA0-AE84-CE3E-F2275B194447}"/>
              </a:ext>
            </a:extLst>
          </p:cNvPr>
          <p:cNvPicPr>
            <a:picLocks noChangeAspect="1"/>
          </p:cNvPicPr>
          <p:nvPr/>
        </p:nvPicPr>
        <p:blipFill>
          <a:blip r:embed="rId3"/>
          <a:stretch>
            <a:fillRect/>
          </a:stretch>
        </p:blipFill>
        <p:spPr>
          <a:xfrm>
            <a:off x="345818" y="137428"/>
            <a:ext cx="552473" cy="552473"/>
          </a:xfrm>
          <a:prstGeom prst="rect">
            <a:avLst/>
          </a:prstGeom>
        </p:spPr>
      </p:pic>
      <p:sp>
        <p:nvSpPr>
          <p:cNvPr id="5" name="Arrow: Pentagon 4">
            <a:extLst>
              <a:ext uri="{FF2B5EF4-FFF2-40B4-BE49-F238E27FC236}">
                <a16:creationId xmlns:a16="http://schemas.microsoft.com/office/drawing/2014/main" id="{353289F3-3434-DD05-2DED-2E460B37A3EE}"/>
              </a:ext>
            </a:extLst>
          </p:cNvPr>
          <p:cNvSpPr/>
          <p:nvPr/>
        </p:nvSpPr>
        <p:spPr>
          <a:xfrm>
            <a:off x="996027" y="2580182"/>
            <a:ext cx="2129273" cy="683226"/>
          </a:xfrm>
          <a:prstGeom prst="homePlate">
            <a:avLst/>
          </a:prstGeom>
          <a:solidFill>
            <a:schemeClr val="accent5">
              <a:lumMod val="60000"/>
              <a:lumOff val="4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b="1">
                <a:solidFill>
                  <a:schemeClr val="tx1"/>
                </a:solidFill>
              </a:rPr>
              <a:t>NỘI DUNG</a:t>
            </a:r>
            <a:endParaRPr lang="en-US" b="1">
              <a:solidFill>
                <a:schemeClr val="tx1"/>
              </a:solidFill>
            </a:endParaRPr>
          </a:p>
        </p:txBody>
      </p:sp>
      <p:sp>
        <p:nvSpPr>
          <p:cNvPr id="11" name="Rectangle 10">
            <a:extLst>
              <a:ext uri="{FF2B5EF4-FFF2-40B4-BE49-F238E27FC236}">
                <a16:creationId xmlns:a16="http://schemas.microsoft.com/office/drawing/2014/main" id="{1D5D14A4-781A-870D-2E31-1CAF30CFE40E}"/>
              </a:ext>
            </a:extLst>
          </p:cNvPr>
          <p:cNvSpPr/>
          <p:nvPr/>
        </p:nvSpPr>
        <p:spPr>
          <a:xfrm>
            <a:off x="3991390" y="1566473"/>
            <a:ext cx="4560499" cy="484500"/>
          </a:xfrm>
          <a:prstGeom prst="rect">
            <a:avLst/>
          </a:prstGeom>
          <a:solidFill>
            <a:schemeClr val="accent5">
              <a:lumMod val="40000"/>
              <a:lumOff val="6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just"/>
            <a:r>
              <a:rPr lang="vi-VN" b="1">
                <a:solidFill>
                  <a:schemeClr val="tx1"/>
                </a:solidFill>
              </a:rPr>
              <a:t>1. GIỚI THIỆU</a:t>
            </a:r>
            <a:endParaRPr lang="en-US" b="1">
              <a:solidFill>
                <a:schemeClr val="tx1"/>
              </a:solidFill>
            </a:endParaRPr>
          </a:p>
        </p:txBody>
      </p:sp>
      <p:sp>
        <p:nvSpPr>
          <p:cNvPr id="12" name="Rectangle 11">
            <a:extLst>
              <a:ext uri="{FF2B5EF4-FFF2-40B4-BE49-F238E27FC236}">
                <a16:creationId xmlns:a16="http://schemas.microsoft.com/office/drawing/2014/main" id="{3ED458DF-3CEC-8889-E576-35D0CDC4C15A}"/>
              </a:ext>
            </a:extLst>
          </p:cNvPr>
          <p:cNvSpPr/>
          <p:nvPr/>
        </p:nvSpPr>
        <p:spPr>
          <a:xfrm>
            <a:off x="3991390" y="2450213"/>
            <a:ext cx="4560499" cy="484500"/>
          </a:xfrm>
          <a:prstGeom prst="rect">
            <a:avLst/>
          </a:prstGeom>
          <a:solidFill>
            <a:schemeClr val="accent5">
              <a:lumMod val="40000"/>
              <a:lumOff val="6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just"/>
            <a:r>
              <a:rPr lang="vi-VN" b="1">
                <a:solidFill>
                  <a:schemeClr val="tx1"/>
                </a:solidFill>
              </a:rPr>
              <a:t>2. HIỆN THỰC HÓA NGHIÊN CỨU</a:t>
            </a:r>
            <a:endParaRPr lang="en-US" b="1">
              <a:solidFill>
                <a:schemeClr val="tx1"/>
              </a:solidFill>
            </a:endParaRPr>
          </a:p>
        </p:txBody>
      </p:sp>
      <p:sp>
        <p:nvSpPr>
          <p:cNvPr id="15" name="Rectangle 14">
            <a:extLst>
              <a:ext uri="{FF2B5EF4-FFF2-40B4-BE49-F238E27FC236}">
                <a16:creationId xmlns:a16="http://schemas.microsoft.com/office/drawing/2014/main" id="{0E730C17-524C-52B2-41A7-364310843251}"/>
              </a:ext>
            </a:extLst>
          </p:cNvPr>
          <p:cNvSpPr/>
          <p:nvPr/>
        </p:nvSpPr>
        <p:spPr>
          <a:xfrm>
            <a:off x="3991389" y="3248418"/>
            <a:ext cx="4560499" cy="484500"/>
          </a:xfrm>
          <a:prstGeom prst="rect">
            <a:avLst/>
          </a:prstGeom>
          <a:solidFill>
            <a:schemeClr val="accent5">
              <a:lumMod val="40000"/>
              <a:lumOff val="6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just"/>
            <a:r>
              <a:rPr lang="vi-VN" b="1">
                <a:solidFill>
                  <a:schemeClr val="tx1"/>
                </a:solidFill>
              </a:rPr>
              <a:t>3. KẾT QUẢ NGHIÊN CỨU</a:t>
            </a:r>
            <a:endParaRPr lang="en-US" b="1">
              <a:solidFill>
                <a:schemeClr val="tx1"/>
              </a:solidFill>
            </a:endParaRPr>
          </a:p>
        </p:txBody>
      </p:sp>
      <p:sp>
        <p:nvSpPr>
          <p:cNvPr id="18" name="Rectangle 17">
            <a:extLst>
              <a:ext uri="{FF2B5EF4-FFF2-40B4-BE49-F238E27FC236}">
                <a16:creationId xmlns:a16="http://schemas.microsoft.com/office/drawing/2014/main" id="{A5BBC398-47A9-7EFE-ADF0-11DF5270C819}"/>
              </a:ext>
            </a:extLst>
          </p:cNvPr>
          <p:cNvSpPr/>
          <p:nvPr/>
        </p:nvSpPr>
        <p:spPr>
          <a:xfrm>
            <a:off x="3991388" y="4086123"/>
            <a:ext cx="4560499" cy="484500"/>
          </a:xfrm>
          <a:prstGeom prst="rect">
            <a:avLst/>
          </a:prstGeom>
          <a:solidFill>
            <a:schemeClr val="accent5">
              <a:lumMod val="40000"/>
              <a:lumOff val="60000"/>
            </a:schemeClr>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just"/>
            <a:r>
              <a:rPr lang="vi-VN" b="1">
                <a:solidFill>
                  <a:schemeClr val="tx1"/>
                </a:solidFill>
              </a:rPr>
              <a:t>4. KẾT LUẬN VÀ HƯỚNG PHÁT TRIỂN</a:t>
            </a:r>
            <a:endParaRPr lang="en-US" b="1">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841695" y="168619"/>
            <a:ext cx="7770156"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1 GIỚI THIỆU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841694" y="901869"/>
            <a:ext cx="2935827" cy="461665"/>
          </a:xfrm>
          <a:prstGeom prst="rect">
            <a:avLst/>
          </a:prstGeom>
          <a:noFill/>
        </p:spPr>
        <p:txBody>
          <a:bodyPr wrap="square" rtlCol="0">
            <a:spAutoFit/>
          </a:bodyPr>
          <a:lstStyle/>
          <a:p>
            <a:r>
              <a:rPr lang="vi-VN" sz="2400" b="1">
                <a:latin typeface="Arial" panose="020B0604020202020204" pitchFamily="34" charset="0"/>
                <a:cs typeface="Arial" panose="020B0604020202020204" pitchFamily="34" charset="0"/>
              </a:rPr>
              <a:t>Lý do chọn đề tài</a:t>
            </a:r>
            <a:endParaRPr lang="en-US" sz="2400" b="1">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8A869C65-268B-A86D-6680-39BE22018661}"/>
              </a:ext>
            </a:extLst>
          </p:cNvPr>
          <p:cNvPicPr>
            <a:picLocks noChangeAspect="1"/>
          </p:cNvPicPr>
          <p:nvPr/>
        </p:nvPicPr>
        <p:blipFill>
          <a:blip r:embed="rId3"/>
          <a:stretch>
            <a:fillRect/>
          </a:stretch>
        </p:blipFill>
        <p:spPr>
          <a:xfrm>
            <a:off x="219052" y="103210"/>
            <a:ext cx="552473" cy="552473"/>
          </a:xfrm>
          <a:prstGeom prst="rect">
            <a:avLst/>
          </a:prstGeom>
        </p:spPr>
      </p:pic>
      <p:sp>
        <p:nvSpPr>
          <p:cNvPr id="6" name="Rectangle: Rounded Corners 5">
            <a:extLst>
              <a:ext uri="{FF2B5EF4-FFF2-40B4-BE49-F238E27FC236}">
                <a16:creationId xmlns:a16="http://schemas.microsoft.com/office/drawing/2014/main" id="{7029927A-F570-75E3-1DA8-1321704CB14D}"/>
              </a:ext>
            </a:extLst>
          </p:cNvPr>
          <p:cNvSpPr/>
          <p:nvPr/>
        </p:nvSpPr>
        <p:spPr>
          <a:xfrm>
            <a:off x="841695" y="2192866"/>
            <a:ext cx="3525312" cy="711805"/>
          </a:xfrm>
          <a:prstGeom prst="roundRect">
            <a:avLst/>
          </a:prstGeom>
          <a:no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just"/>
            <a:r>
              <a:rPr lang="vi-VN">
                <a:solidFill>
                  <a:schemeClr val="tx1"/>
                </a:solidFill>
                <a:latin typeface="Arial" panose="020B0604020202020204" pitchFamily="34" charset="0"/>
                <a:cs typeface="Arial" panose="020B0604020202020204" pitchFamily="34" charset="0"/>
              </a:rPr>
              <a:t>Sự phát triển của Internet</a:t>
            </a:r>
          </a:p>
        </p:txBody>
      </p:sp>
      <p:sp>
        <p:nvSpPr>
          <p:cNvPr id="7" name="Rectangle: Rounded Corners 6">
            <a:extLst>
              <a:ext uri="{FF2B5EF4-FFF2-40B4-BE49-F238E27FC236}">
                <a16:creationId xmlns:a16="http://schemas.microsoft.com/office/drawing/2014/main" id="{3EB26A9B-9C3C-F43D-2F2F-9022525C75E9}"/>
              </a:ext>
            </a:extLst>
          </p:cNvPr>
          <p:cNvSpPr/>
          <p:nvPr/>
        </p:nvSpPr>
        <p:spPr>
          <a:xfrm>
            <a:off x="4572000" y="2215847"/>
            <a:ext cx="4039851" cy="711805"/>
          </a:xfrm>
          <a:prstGeom prst="roundRect">
            <a:avLst/>
          </a:prstGeom>
          <a:no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algn="just" rtl="0" eaLnBrk="1" latinLnBrk="0" hangingPunct="1">
              <a:spcBef>
                <a:spcPts val="0"/>
              </a:spcBef>
              <a:spcAft>
                <a:spcPts val="0"/>
              </a:spcAft>
            </a:pPr>
            <a:r>
              <a:rPr lang="vi-VN" sz="1800" kern="1200">
                <a:solidFill>
                  <a:srgbClr val="000000"/>
                </a:solidFill>
                <a:effectLst/>
                <a:latin typeface="Arial" panose="020B0604020202020204" pitchFamily="34" charset="0"/>
                <a:ea typeface="+mn-ea"/>
                <a:cs typeface="Arial" panose="020B0604020202020204" pitchFamily="34" charset="0"/>
              </a:rPr>
              <a:t>Thay thế dịch vụ chăm sóc khách hàng theo cách thủ công</a:t>
            </a:r>
            <a:endParaRPr lang="en-US">
              <a:effectLst/>
            </a:endParaRPr>
          </a:p>
        </p:txBody>
      </p:sp>
      <p:sp>
        <p:nvSpPr>
          <p:cNvPr id="12" name="Rectangle: Rounded Corners 11">
            <a:extLst>
              <a:ext uri="{FF2B5EF4-FFF2-40B4-BE49-F238E27FC236}">
                <a16:creationId xmlns:a16="http://schemas.microsoft.com/office/drawing/2014/main" id="{D5ACE346-66B1-AED6-742A-619D899EBBCA}"/>
              </a:ext>
            </a:extLst>
          </p:cNvPr>
          <p:cNvSpPr/>
          <p:nvPr/>
        </p:nvSpPr>
        <p:spPr>
          <a:xfrm>
            <a:off x="4572002" y="3164888"/>
            <a:ext cx="4039850" cy="711805"/>
          </a:xfrm>
          <a:prstGeom prst="roundRect">
            <a:avLst/>
          </a:prstGeom>
          <a:no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algn="just" rtl="0" eaLnBrk="1" latinLnBrk="0" hangingPunct="1">
              <a:spcBef>
                <a:spcPts val="0"/>
              </a:spcBef>
              <a:spcAft>
                <a:spcPts val="0"/>
              </a:spcAft>
            </a:pPr>
            <a:r>
              <a:rPr lang="vi-VN" sz="1800" kern="1200">
                <a:solidFill>
                  <a:srgbClr val="000000"/>
                </a:solidFill>
                <a:effectLst/>
                <a:latin typeface="Arial" panose="020B0604020202020204" pitchFamily="34" charset="0"/>
                <a:ea typeface="+mn-ea"/>
                <a:cs typeface="Arial" panose="020B0604020202020204" pitchFamily="34" charset="0"/>
              </a:rPr>
              <a:t>Nâng cao trải nghiệm mua sắm của khách hàng</a:t>
            </a:r>
            <a:endParaRPr lang="en-US">
              <a:effectLst/>
            </a:endParaRPr>
          </a:p>
        </p:txBody>
      </p:sp>
      <p:sp>
        <p:nvSpPr>
          <p:cNvPr id="19" name="Rectangle: Rounded Corners 18">
            <a:extLst>
              <a:ext uri="{FF2B5EF4-FFF2-40B4-BE49-F238E27FC236}">
                <a16:creationId xmlns:a16="http://schemas.microsoft.com/office/drawing/2014/main" id="{3E3A82A7-794E-9C74-DC60-69CAD95994B7}"/>
              </a:ext>
            </a:extLst>
          </p:cNvPr>
          <p:cNvSpPr/>
          <p:nvPr/>
        </p:nvSpPr>
        <p:spPr>
          <a:xfrm>
            <a:off x="841694" y="3164888"/>
            <a:ext cx="3525313" cy="711805"/>
          </a:xfrm>
          <a:prstGeom prst="roundRect">
            <a:avLst/>
          </a:prstGeom>
          <a:no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marL="0" algn="just" rtl="0" eaLnBrk="1" latinLnBrk="0" hangingPunct="1">
              <a:spcBef>
                <a:spcPts val="0"/>
              </a:spcBef>
              <a:spcAft>
                <a:spcPts val="0"/>
              </a:spcAft>
            </a:pPr>
            <a:r>
              <a:rPr lang="vi-VN" sz="1800" kern="1200">
                <a:solidFill>
                  <a:srgbClr val="000000"/>
                </a:solidFill>
                <a:effectLst/>
                <a:latin typeface="Arial" panose="020B0604020202020204" pitchFamily="34" charset="0"/>
                <a:ea typeface="+mn-ea"/>
                <a:cs typeface="Arial" panose="020B0604020202020204" pitchFamily="34" charset="0"/>
              </a:rPr>
              <a:t>Chatbot đang là xu thế hiện nay</a:t>
            </a:r>
            <a:endParaRPr lang="en-US">
              <a:effectLs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892392" y="103210"/>
            <a:ext cx="7785146"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1 GIỚI THIỆU</a:t>
            </a:r>
          </a:p>
        </p:txBody>
      </p:sp>
      <p:sp>
        <p:nvSpPr>
          <p:cNvPr id="3" name="TextBox 2">
            <a:extLst>
              <a:ext uri="{FF2B5EF4-FFF2-40B4-BE49-F238E27FC236}">
                <a16:creationId xmlns:a16="http://schemas.microsoft.com/office/drawing/2014/main" id="{6DACF51F-C07C-594A-C9E5-0BA97BDD6EC7}"/>
              </a:ext>
            </a:extLst>
          </p:cNvPr>
          <p:cNvSpPr txBox="1"/>
          <p:nvPr/>
        </p:nvSpPr>
        <p:spPr>
          <a:xfrm>
            <a:off x="892392" y="1202675"/>
            <a:ext cx="7715249" cy="1677895"/>
          </a:xfrm>
          <a:prstGeom prst="rect">
            <a:avLst/>
          </a:prstGeom>
          <a:noFill/>
        </p:spPr>
        <p:txBody>
          <a:bodyPr wrap="square">
            <a:spAutoFit/>
          </a:bodyPr>
          <a:lstStyle/>
          <a:p>
            <a:pPr indent="457200" algn="just">
              <a:lnSpc>
                <a:spcPct val="150000"/>
              </a:lnSpc>
              <a:spcBef>
                <a:spcPts val="600"/>
              </a:spcBef>
              <a:spcAft>
                <a:spcPts val="600"/>
              </a:spcAft>
            </a:pPr>
            <a:r>
              <a:rPr lang="vi-VN" sz="1600">
                <a:solidFill>
                  <a:srgbClr val="000000"/>
                </a:solidFill>
                <a:effectLst/>
                <a:latin typeface="Arial" panose="020B0604020202020204" pitchFamily="34" charset="0"/>
                <a:ea typeface="Times New Roman" panose="02020603050405020304" pitchFamily="18" charset="0"/>
                <a:cs typeface="Arial" panose="020B0604020202020204" pitchFamily="34" charset="0"/>
              </a:rPr>
              <a:t>Xây dựng trang cửa hàng thời trang trên nền tảng Laravel với các chức năng cơ bản. Tập trung xây dựng chatbot hỗ trợ chăm sóc khách hàng. </a:t>
            </a:r>
            <a:endParaRPr lang="en-US" sz="1600">
              <a:effectLst/>
              <a:latin typeface="Arial" panose="020B0604020202020204" pitchFamily="34" charset="0"/>
              <a:ea typeface="Times New Roman" panose="02020603050405020304" pitchFamily="18" charset="0"/>
              <a:cs typeface="Arial" panose="020B0604020202020204" pitchFamily="34" charset="0"/>
            </a:endParaRPr>
          </a:p>
          <a:p>
            <a:pPr indent="457200" algn="just">
              <a:lnSpc>
                <a:spcPct val="150000"/>
              </a:lnSpc>
              <a:spcBef>
                <a:spcPts val="600"/>
              </a:spcBef>
              <a:spcAft>
                <a:spcPts val="600"/>
              </a:spcAft>
            </a:pPr>
            <a:r>
              <a:rPr lang="vi-VN" sz="1600">
                <a:solidFill>
                  <a:srgbClr val="000000"/>
                </a:solidFill>
                <a:effectLst/>
                <a:latin typeface="Arial" panose="020B0604020202020204" pitchFamily="34" charset="0"/>
                <a:ea typeface="Times New Roman" panose="02020603050405020304" pitchFamily="18" charset="0"/>
                <a:cs typeface="Arial" panose="020B0604020202020204" pitchFamily="34" charset="0"/>
              </a:rPr>
              <a:t>Xây dựng luồng xử lý với mở nguồn mở Flowise. Huấn luyện chatbot bằng dữ liệu thông tin sản phẩm có trong cửa hàng. </a:t>
            </a:r>
            <a:endParaRPr lang="en-US" sz="1600">
              <a:effectLst/>
              <a:latin typeface="Arial" panose="020B0604020202020204" pitchFamily="34" charset="0"/>
              <a:ea typeface="Times New Roman" panose="02020603050405020304" pitchFamily="18" charset="0"/>
              <a:cs typeface="Arial" panose="020B0604020202020204" pitchFamily="34" charset="0"/>
            </a:endParaRPr>
          </a:p>
        </p:txBody>
      </p:sp>
      <p:pic>
        <p:nvPicPr>
          <p:cNvPr id="2" name="Picture 1">
            <a:extLst>
              <a:ext uri="{FF2B5EF4-FFF2-40B4-BE49-F238E27FC236}">
                <a16:creationId xmlns:a16="http://schemas.microsoft.com/office/drawing/2014/main" id="{E3445C75-8E3C-8B94-E0D6-B9E7B060ACFF}"/>
              </a:ext>
            </a:extLst>
          </p:cNvPr>
          <p:cNvPicPr>
            <a:picLocks noChangeAspect="1"/>
          </p:cNvPicPr>
          <p:nvPr/>
        </p:nvPicPr>
        <p:blipFill>
          <a:blip r:embed="rId3"/>
          <a:stretch>
            <a:fillRect/>
          </a:stretch>
        </p:blipFill>
        <p:spPr>
          <a:xfrm>
            <a:off x="219052" y="103210"/>
            <a:ext cx="552473" cy="552473"/>
          </a:xfrm>
          <a:prstGeom prst="rect">
            <a:avLst/>
          </a:prstGeom>
        </p:spPr>
      </p:pic>
      <p:sp>
        <p:nvSpPr>
          <p:cNvPr id="4" name="TextBox 3">
            <a:extLst>
              <a:ext uri="{FF2B5EF4-FFF2-40B4-BE49-F238E27FC236}">
                <a16:creationId xmlns:a16="http://schemas.microsoft.com/office/drawing/2014/main" id="{38F2F01F-C908-F7A9-7761-6128B001D333}"/>
              </a:ext>
            </a:extLst>
          </p:cNvPr>
          <p:cNvSpPr txBox="1"/>
          <p:nvPr/>
        </p:nvSpPr>
        <p:spPr>
          <a:xfrm>
            <a:off x="3342806" y="797983"/>
            <a:ext cx="2458387" cy="338554"/>
          </a:xfrm>
          <a:prstGeom prst="rect">
            <a:avLst/>
          </a:prstGeom>
          <a:noFill/>
        </p:spPr>
        <p:txBody>
          <a:bodyPr wrap="square" rtlCol="0">
            <a:spAutoFit/>
          </a:bodyPr>
          <a:lstStyle/>
          <a:p>
            <a:r>
              <a:rPr lang="vi-VN" sz="1600" b="1">
                <a:solidFill>
                  <a:schemeClr val="accent5">
                    <a:lumMod val="75000"/>
                  </a:schemeClr>
                </a:solidFill>
              </a:rPr>
              <a:t>Nội dung nghiên cứu</a:t>
            </a:r>
            <a:endParaRPr lang="en-US" sz="1600" b="1">
              <a:solidFill>
                <a:schemeClr val="accent5">
                  <a:lumMod val="75000"/>
                </a:schemeClr>
              </a:solidFill>
            </a:endParaRPr>
          </a:p>
        </p:txBody>
      </p:sp>
      <p:sp>
        <p:nvSpPr>
          <p:cNvPr id="5" name="TextBox 4">
            <a:extLst>
              <a:ext uri="{FF2B5EF4-FFF2-40B4-BE49-F238E27FC236}">
                <a16:creationId xmlns:a16="http://schemas.microsoft.com/office/drawing/2014/main" id="{B181D88A-B5D6-D201-287A-F8B9739AB933}"/>
              </a:ext>
            </a:extLst>
          </p:cNvPr>
          <p:cNvSpPr txBox="1"/>
          <p:nvPr/>
        </p:nvSpPr>
        <p:spPr>
          <a:xfrm>
            <a:off x="3520822" y="2946708"/>
            <a:ext cx="2458387" cy="338554"/>
          </a:xfrm>
          <a:prstGeom prst="rect">
            <a:avLst/>
          </a:prstGeom>
          <a:noFill/>
        </p:spPr>
        <p:txBody>
          <a:bodyPr wrap="square" rtlCol="0">
            <a:spAutoFit/>
          </a:bodyPr>
          <a:lstStyle/>
          <a:p>
            <a:r>
              <a:rPr lang="vi-VN" sz="1600" b="1">
                <a:solidFill>
                  <a:schemeClr val="accent5">
                    <a:lumMod val="75000"/>
                  </a:schemeClr>
                </a:solidFill>
              </a:rPr>
              <a:t>Đối tượng nghiên cứu</a:t>
            </a:r>
            <a:endParaRPr lang="en-US" sz="1600" b="1">
              <a:solidFill>
                <a:schemeClr val="accent5">
                  <a:lumMod val="75000"/>
                </a:schemeClr>
              </a:solidFill>
            </a:endParaRPr>
          </a:p>
        </p:txBody>
      </p:sp>
      <p:pic>
        <p:nvPicPr>
          <p:cNvPr id="7" name="Picture 2" descr="MySQL Server là gì? MySQL Workbench là gì? Tổng quan về MySQL - Ưu ...">
            <a:extLst>
              <a:ext uri="{FF2B5EF4-FFF2-40B4-BE49-F238E27FC236}">
                <a16:creationId xmlns:a16="http://schemas.microsoft.com/office/drawing/2014/main" id="{7EA91596-122E-9353-4A4F-D6E2AF75CE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7646" y="3704637"/>
            <a:ext cx="912666" cy="4723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F2F4BB38-FE27-8005-4170-D749FF8C0AF6}"/>
              </a:ext>
            </a:extLst>
          </p:cNvPr>
          <p:cNvPicPr>
            <a:picLocks noChangeAspect="1"/>
          </p:cNvPicPr>
          <p:nvPr/>
        </p:nvPicPr>
        <p:blipFill>
          <a:blip r:embed="rId5"/>
          <a:stretch>
            <a:fillRect/>
          </a:stretch>
        </p:blipFill>
        <p:spPr>
          <a:xfrm>
            <a:off x="2104322" y="3415734"/>
            <a:ext cx="1725665" cy="861612"/>
          </a:xfrm>
          <a:prstGeom prst="rect">
            <a:avLst/>
          </a:prstGeom>
        </p:spPr>
      </p:pic>
      <p:pic>
        <p:nvPicPr>
          <p:cNvPr id="17" name="Picture 4" descr="C:\Users\Acer\AppData\Local\Microsoft\Windows\Clipboard\HistoryData\{9BE5FDE9-BE18-4015-87C9-4227B3816CDB}\{75223D63-9343-4768-9FB9-D8747D623FB6}\ResourceMap\{F42D488C-F43B-4DFF-A8A6-36CA0D4FC299}">
            <a:extLst>
              <a:ext uri="{FF2B5EF4-FFF2-40B4-BE49-F238E27FC236}">
                <a16:creationId xmlns:a16="http://schemas.microsoft.com/office/drawing/2014/main" id="{0E60F1EC-EE3B-0B7E-1810-DE655821206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56488" y="3456879"/>
            <a:ext cx="900205" cy="900205"/>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A952003F-1104-6223-8E36-4E2B951D09D9}"/>
              </a:ext>
            </a:extLst>
          </p:cNvPr>
          <p:cNvPicPr>
            <a:picLocks noChangeAspect="1"/>
          </p:cNvPicPr>
          <p:nvPr/>
        </p:nvPicPr>
        <p:blipFill>
          <a:blip r:embed="rId7"/>
          <a:stretch>
            <a:fillRect/>
          </a:stretch>
        </p:blipFill>
        <p:spPr>
          <a:xfrm>
            <a:off x="3738414" y="3490721"/>
            <a:ext cx="1575602" cy="832523"/>
          </a:xfrm>
          <a:prstGeom prst="rect">
            <a:avLst/>
          </a:prstGeom>
        </p:spPr>
      </p:pic>
      <p:pic>
        <p:nvPicPr>
          <p:cNvPr id="21" name="Picture 20">
            <a:extLst>
              <a:ext uri="{FF2B5EF4-FFF2-40B4-BE49-F238E27FC236}">
                <a16:creationId xmlns:a16="http://schemas.microsoft.com/office/drawing/2014/main" id="{4D513893-CDB6-3DAE-F13A-CC72D83124A6}"/>
              </a:ext>
            </a:extLst>
          </p:cNvPr>
          <p:cNvPicPr>
            <a:picLocks noChangeAspect="1"/>
          </p:cNvPicPr>
          <p:nvPr/>
        </p:nvPicPr>
        <p:blipFill>
          <a:blip r:embed="rId8"/>
          <a:stretch>
            <a:fillRect/>
          </a:stretch>
        </p:blipFill>
        <p:spPr>
          <a:xfrm>
            <a:off x="7099165" y="3490721"/>
            <a:ext cx="1242216" cy="925409"/>
          </a:xfrm>
          <a:prstGeom prst="rect">
            <a:avLst/>
          </a:prstGeom>
        </p:spPr>
      </p:pic>
    </p:spTree>
    <p:extLst>
      <p:ext uri="{BB962C8B-B14F-4D97-AF65-F5344CB8AC3E}">
        <p14:creationId xmlns:p14="http://schemas.microsoft.com/office/powerpoint/2010/main" val="3938554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771525" y="201651"/>
            <a:ext cx="8036718"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1 GIỚI THIỆU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3410731"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Loại hình chatbot</a:t>
            </a:r>
            <a:endParaRPr lang="en-US" sz="2400" b="1">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13776C3F-3AFF-3383-E0C8-763D38ED76F1}"/>
              </a:ext>
            </a:extLst>
          </p:cNvPr>
          <p:cNvPicPr>
            <a:picLocks noChangeAspect="1"/>
          </p:cNvPicPr>
          <p:nvPr/>
        </p:nvPicPr>
        <p:blipFill>
          <a:blip r:embed="rId3"/>
          <a:stretch>
            <a:fillRect/>
          </a:stretch>
        </p:blipFill>
        <p:spPr>
          <a:xfrm>
            <a:off x="139318" y="201651"/>
            <a:ext cx="552473" cy="552473"/>
          </a:xfrm>
          <a:prstGeom prst="rect">
            <a:avLst/>
          </a:prstGeom>
        </p:spPr>
      </p:pic>
      <p:pic>
        <p:nvPicPr>
          <p:cNvPr id="5" name="Picture 4">
            <a:extLst>
              <a:ext uri="{FF2B5EF4-FFF2-40B4-BE49-F238E27FC236}">
                <a16:creationId xmlns:a16="http://schemas.microsoft.com/office/drawing/2014/main" id="{BB982920-4541-D0FE-9043-2DCF5B56CF5C}"/>
              </a:ext>
            </a:extLst>
          </p:cNvPr>
          <p:cNvPicPr>
            <a:picLocks noChangeAspect="1"/>
          </p:cNvPicPr>
          <p:nvPr/>
        </p:nvPicPr>
        <p:blipFill>
          <a:blip r:embed="rId4"/>
          <a:stretch>
            <a:fillRect/>
          </a:stretch>
        </p:blipFill>
        <p:spPr>
          <a:xfrm>
            <a:off x="948472" y="1482516"/>
            <a:ext cx="1989600" cy="2722910"/>
          </a:xfrm>
          <a:prstGeom prst="rect">
            <a:avLst/>
          </a:prstGeom>
        </p:spPr>
      </p:pic>
      <p:pic>
        <p:nvPicPr>
          <p:cNvPr id="7" name="Picture 6">
            <a:extLst>
              <a:ext uri="{FF2B5EF4-FFF2-40B4-BE49-F238E27FC236}">
                <a16:creationId xmlns:a16="http://schemas.microsoft.com/office/drawing/2014/main" id="{0EB2F37C-143D-28D2-1D21-B893B661F8AE}"/>
              </a:ext>
            </a:extLst>
          </p:cNvPr>
          <p:cNvPicPr>
            <a:picLocks noChangeAspect="1"/>
          </p:cNvPicPr>
          <p:nvPr/>
        </p:nvPicPr>
        <p:blipFill>
          <a:blip r:embed="rId5"/>
          <a:stretch>
            <a:fillRect/>
          </a:stretch>
        </p:blipFill>
        <p:spPr>
          <a:xfrm>
            <a:off x="3577199" y="1470324"/>
            <a:ext cx="1989601" cy="2734281"/>
          </a:xfrm>
          <a:prstGeom prst="rect">
            <a:avLst/>
          </a:prstGeom>
        </p:spPr>
      </p:pic>
      <p:pic>
        <p:nvPicPr>
          <p:cNvPr id="10" name="Picture 9">
            <a:extLst>
              <a:ext uri="{FF2B5EF4-FFF2-40B4-BE49-F238E27FC236}">
                <a16:creationId xmlns:a16="http://schemas.microsoft.com/office/drawing/2014/main" id="{7B1E19A4-CE22-6893-11F3-1DAA438B09AA}"/>
              </a:ext>
            </a:extLst>
          </p:cNvPr>
          <p:cNvPicPr>
            <a:picLocks noChangeAspect="1"/>
          </p:cNvPicPr>
          <p:nvPr/>
        </p:nvPicPr>
        <p:blipFill>
          <a:blip r:embed="rId6"/>
          <a:stretch>
            <a:fillRect/>
          </a:stretch>
        </p:blipFill>
        <p:spPr>
          <a:xfrm>
            <a:off x="6205930" y="1481695"/>
            <a:ext cx="1989598" cy="2739961"/>
          </a:xfrm>
          <a:prstGeom prst="rect">
            <a:avLst/>
          </a:prstGeom>
        </p:spPr>
      </p:pic>
      <p:sp>
        <p:nvSpPr>
          <p:cNvPr id="12" name="TextBox 11">
            <a:extLst>
              <a:ext uri="{FF2B5EF4-FFF2-40B4-BE49-F238E27FC236}">
                <a16:creationId xmlns:a16="http://schemas.microsoft.com/office/drawing/2014/main" id="{A3E59B1C-0B79-8C12-49BE-0E6B4E80F483}"/>
              </a:ext>
            </a:extLst>
          </p:cNvPr>
          <p:cNvSpPr txBox="1"/>
          <p:nvPr/>
        </p:nvSpPr>
        <p:spPr>
          <a:xfrm>
            <a:off x="948472" y="4316582"/>
            <a:ext cx="1989599" cy="646331"/>
          </a:xfrm>
          <a:prstGeom prst="rect">
            <a:avLst/>
          </a:prstGeom>
          <a:noFill/>
        </p:spPr>
        <p:txBody>
          <a:bodyPr wrap="square" rtlCol="0">
            <a:spAutoFit/>
          </a:bodyPr>
          <a:lstStyle/>
          <a:p>
            <a:r>
              <a:rPr lang="vi-VN">
                <a:latin typeface="Arial" panose="020B0604020202020204" pitchFamily="34" charset="0"/>
                <a:cs typeface="Arial" panose="020B0604020202020204" pitchFamily="34" charset="0"/>
              </a:rPr>
              <a:t>Chatbot dựa trên quy tắc</a:t>
            </a:r>
            <a:endParaRPr lang="en-US">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6567D760-45EB-C4AA-B1B7-AAB1B3AC1450}"/>
              </a:ext>
            </a:extLst>
          </p:cNvPr>
          <p:cNvSpPr txBox="1"/>
          <p:nvPr/>
        </p:nvSpPr>
        <p:spPr>
          <a:xfrm>
            <a:off x="3577199" y="4455081"/>
            <a:ext cx="1989601" cy="646331"/>
          </a:xfrm>
          <a:prstGeom prst="rect">
            <a:avLst/>
          </a:prstGeom>
          <a:noFill/>
        </p:spPr>
        <p:txBody>
          <a:bodyPr wrap="square">
            <a:spAutoFit/>
          </a:bodyPr>
          <a:lstStyle/>
          <a:p>
            <a:r>
              <a:rPr lang="vi-VN">
                <a:latin typeface="Arial" panose="020B0604020202020204" pitchFamily="34" charset="0"/>
                <a:cs typeface="Arial" panose="020B0604020202020204" pitchFamily="34" charset="0"/>
              </a:rPr>
              <a:t>Chatbot học máy	</a:t>
            </a:r>
            <a:endParaRPr lang="en-US">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08DBA14-ADBB-AA2F-70CE-C13307EB730D}"/>
              </a:ext>
            </a:extLst>
          </p:cNvPr>
          <p:cNvSpPr txBox="1"/>
          <p:nvPr/>
        </p:nvSpPr>
        <p:spPr>
          <a:xfrm>
            <a:off x="6205928" y="4408914"/>
            <a:ext cx="1989598" cy="646331"/>
          </a:xfrm>
          <a:prstGeom prst="rect">
            <a:avLst/>
          </a:prstGeom>
          <a:noFill/>
        </p:spPr>
        <p:txBody>
          <a:bodyPr wrap="square">
            <a:spAutoFit/>
          </a:bodyPr>
          <a:lstStyle/>
          <a:p>
            <a:r>
              <a:rPr lang="vi-VN">
                <a:latin typeface="Arial" panose="020B0604020202020204" pitchFamily="34" charset="0"/>
                <a:cs typeface="Arial" panose="020B0604020202020204" pitchFamily="34" charset="0"/>
              </a:rPr>
              <a:t>Chatbot dựa trên trí tuệ nhân tạo</a:t>
            </a:r>
            <a:endParaRPr lang="en-US">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7530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771525" y="201651"/>
            <a:ext cx="8036718"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1 GIỚI THIỆU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4137754"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Mã nguồn mở FlowiseAI</a:t>
            </a:r>
            <a:endParaRPr lang="en-US" sz="2400" b="1">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AD9810C-77D6-F697-B180-DCA10451634C}"/>
              </a:ext>
            </a:extLst>
          </p:cNvPr>
          <p:cNvSpPr txBox="1"/>
          <p:nvPr/>
        </p:nvSpPr>
        <p:spPr>
          <a:xfrm>
            <a:off x="823144" y="1424499"/>
            <a:ext cx="7620308" cy="456535"/>
          </a:xfrm>
          <a:prstGeom prst="rect">
            <a:avLst/>
          </a:prstGeom>
          <a:noFill/>
        </p:spPr>
        <p:txBody>
          <a:bodyPr wrap="square">
            <a:spAutoFit/>
          </a:bodyPr>
          <a:lstStyle/>
          <a:p>
            <a:pPr algn="just">
              <a:lnSpc>
                <a:spcPct val="150000"/>
              </a:lnSpc>
            </a:pPr>
            <a:r>
              <a:rPr lang="vi-VN" sz="1800">
                <a:effectLst/>
                <a:latin typeface="Arial" panose="020B0604020202020204" pitchFamily="34" charset="0"/>
                <a:ea typeface="Times New Roman" panose="02020603050405020304" pitchFamily="18" charset="0"/>
                <a:cs typeface="Arial" panose="020B0604020202020204" pitchFamily="34" charset="0"/>
              </a:rPr>
              <a:t>	</a:t>
            </a:r>
            <a:endParaRPr lang="en-US">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160CD5FE-F3B3-4B7A-58BB-64067E367D56}"/>
              </a:ext>
            </a:extLst>
          </p:cNvPr>
          <p:cNvPicPr>
            <a:picLocks noChangeAspect="1"/>
          </p:cNvPicPr>
          <p:nvPr/>
        </p:nvPicPr>
        <p:blipFill>
          <a:blip r:embed="rId3"/>
          <a:stretch>
            <a:fillRect/>
          </a:stretch>
        </p:blipFill>
        <p:spPr>
          <a:xfrm>
            <a:off x="139318" y="201651"/>
            <a:ext cx="552473" cy="552473"/>
          </a:xfrm>
          <a:prstGeom prst="rect">
            <a:avLst/>
          </a:prstGeom>
        </p:spPr>
      </p:pic>
      <p:pic>
        <p:nvPicPr>
          <p:cNvPr id="5" name="Picture 4">
            <a:extLst>
              <a:ext uri="{FF2B5EF4-FFF2-40B4-BE49-F238E27FC236}">
                <a16:creationId xmlns:a16="http://schemas.microsoft.com/office/drawing/2014/main" id="{C5320ECD-801A-5A68-F82C-ADEF01338EE0}"/>
              </a:ext>
            </a:extLst>
          </p:cNvPr>
          <p:cNvPicPr>
            <a:picLocks noChangeAspect="1"/>
          </p:cNvPicPr>
          <p:nvPr/>
        </p:nvPicPr>
        <p:blipFill>
          <a:blip r:embed="rId4"/>
          <a:stretch>
            <a:fillRect/>
          </a:stretch>
        </p:blipFill>
        <p:spPr>
          <a:xfrm>
            <a:off x="1597830" y="1424499"/>
            <a:ext cx="6384107" cy="2840203"/>
          </a:xfrm>
          <a:prstGeom prst="rect">
            <a:avLst/>
          </a:prstGeom>
          <a:ln>
            <a:solidFill>
              <a:schemeClr val="tx1"/>
            </a:solidFill>
          </a:ln>
        </p:spPr>
      </p:pic>
    </p:spTree>
    <p:extLst>
      <p:ext uri="{BB962C8B-B14F-4D97-AF65-F5344CB8AC3E}">
        <p14:creationId xmlns:p14="http://schemas.microsoft.com/office/powerpoint/2010/main" val="17575803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771525" y="201651"/>
            <a:ext cx="8036718"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1 GIỚI THIỆU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1529465"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ChatGPT</a:t>
            </a:r>
            <a:endParaRPr lang="en-US" sz="2400" b="1">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AD9810C-77D6-F697-B180-DCA10451634C}"/>
              </a:ext>
            </a:extLst>
          </p:cNvPr>
          <p:cNvSpPr txBox="1"/>
          <p:nvPr/>
        </p:nvSpPr>
        <p:spPr>
          <a:xfrm>
            <a:off x="415554" y="1257704"/>
            <a:ext cx="8036717" cy="1338828"/>
          </a:xfrm>
          <a:prstGeom prst="rect">
            <a:avLst/>
          </a:prstGeom>
          <a:noFill/>
        </p:spPr>
        <p:txBody>
          <a:bodyPr wrap="square">
            <a:spAutoFit/>
          </a:bodyPr>
          <a:lstStyle/>
          <a:p>
            <a:pPr algn="just">
              <a:lnSpc>
                <a:spcPct val="150000"/>
              </a:lnSpc>
            </a:pPr>
            <a:r>
              <a:rPr lang="en-US" sz="1800">
                <a:effectLst/>
                <a:latin typeface="Arial" panose="020B0604020202020204" pitchFamily="34" charset="0"/>
                <a:ea typeface="Times New Roman" panose="02020603050405020304" pitchFamily="18" charset="0"/>
                <a:cs typeface="Arial" panose="020B0604020202020204" pitchFamily="34" charset="0"/>
              </a:rPr>
              <a:t>	</a:t>
            </a:r>
            <a:r>
              <a:rPr lang="vi-VN" sz="1800">
                <a:effectLst/>
                <a:latin typeface="Arial" panose="020B0604020202020204" pitchFamily="34" charset="0"/>
                <a:ea typeface="Times New Roman" panose="02020603050405020304" pitchFamily="18" charset="0"/>
                <a:cs typeface="Arial" panose="020B0604020202020204" pitchFamily="34" charset="0"/>
              </a:rPr>
              <a:t>ChatGPT được xây dựng dựa trên GPT-3.5, một mô hình ngôn ngữ lớn khác cũng do OpenAI phát triển, đồng thời được tinh chỉnh bằng cả hai kỹ thuật học tăng cường và học có giám sát.</a:t>
            </a:r>
          </a:p>
        </p:txBody>
      </p:sp>
      <p:pic>
        <p:nvPicPr>
          <p:cNvPr id="2" name="Picture 1">
            <a:extLst>
              <a:ext uri="{FF2B5EF4-FFF2-40B4-BE49-F238E27FC236}">
                <a16:creationId xmlns:a16="http://schemas.microsoft.com/office/drawing/2014/main" id="{160CD5FE-F3B3-4B7A-58BB-64067E367D56}"/>
              </a:ext>
            </a:extLst>
          </p:cNvPr>
          <p:cNvPicPr>
            <a:picLocks noChangeAspect="1"/>
          </p:cNvPicPr>
          <p:nvPr/>
        </p:nvPicPr>
        <p:blipFill>
          <a:blip r:embed="rId3"/>
          <a:stretch>
            <a:fillRect/>
          </a:stretch>
        </p:blipFill>
        <p:spPr>
          <a:xfrm>
            <a:off x="139318" y="201651"/>
            <a:ext cx="552473" cy="552473"/>
          </a:xfrm>
          <a:prstGeom prst="rect">
            <a:avLst/>
          </a:prstGeom>
        </p:spPr>
      </p:pic>
      <p:pic>
        <p:nvPicPr>
          <p:cNvPr id="3" name="Picture 2">
            <a:extLst>
              <a:ext uri="{FF2B5EF4-FFF2-40B4-BE49-F238E27FC236}">
                <a16:creationId xmlns:a16="http://schemas.microsoft.com/office/drawing/2014/main" id="{97A04F53-25F6-26A2-9B91-0E87AFAB4D17}"/>
              </a:ext>
            </a:extLst>
          </p:cNvPr>
          <p:cNvPicPr>
            <a:picLocks noChangeAspect="1"/>
          </p:cNvPicPr>
          <p:nvPr/>
        </p:nvPicPr>
        <p:blipFill>
          <a:blip r:embed="rId4"/>
          <a:stretch>
            <a:fillRect/>
          </a:stretch>
        </p:blipFill>
        <p:spPr>
          <a:xfrm>
            <a:off x="1200842" y="2578690"/>
            <a:ext cx="6466139" cy="2152232"/>
          </a:xfrm>
          <a:prstGeom prst="rect">
            <a:avLst/>
          </a:prstGeom>
        </p:spPr>
      </p:pic>
    </p:spTree>
    <p:extLst>
      <p:ext uri="{BB962C8B-B14F-4D97-AF65-F5344CB8AC3E}">
        <p14:creationId xmlns:p14="http://schemas.microsoft.com/office/powerpoint/2010/main" val="1773455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2 HIỆN THỰC HÓA NGHIÊN CỨU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2653727" cy="461665"/>
          </a:xfrm>
          <a:prstGeom prst="rect">
            <a:avLst/>
          </a:prstGeom>
          <a:noFill/>
        </p:spPr>
        <p:txBody>
          <a:bodyPr wrap="square" rtlCol="0">
            <a:spAutoFit/>
          </a:bodyPr>
          <a:lstStyle/>
          <a:p>
            <a:pPr algn="just"/>
            <a:r>
              <a:rPr lang="vi-VN" sz="2400" b="1">
                <a:latin typeface="Arial" panose="020B0604020202020204" pitchFamily="34" charset="0"/>
                <a:cs typeface="Arial" panose="020B0604020202020204" pitchFamily="34" charset="0"/>
              </a:rPr>
              <a:t>Mô hình dữ liệu</a:t>
            </a:r>
            <a:endParaRPr lang="en-US" sz="2400" b="1">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856D49C-D5CB-7FCD-CFAD-F5144FC860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29302" y="1098489"/>
            <a:ext cx="4454241" cy="3843360"/>
          </a:xfrm>
          <a:prstGeom prst="rect">
            <a:avLst/>
          </a:prstGeom>
        </p:spPr>
      </p:pic>
      <p:pic>
        <p:nvPicPr>
          <p:cNvPr id="7" name="Picture 6">
            <a:extLst>
              <a:ext uri="{FF2B5EF4-FFF2-40B4-BE49-F238E27FC236}">
                <a16:creationId xmlns:a16="http://schemas.microsoft.com/office/drawing/2014/main" id="{6AA00EDB-940D-14D2-8EE5-B4EC545ADC8B}"/>
              </a:ext>
            </a:extLst>
          </p:cNvPr>
          <p:cNvPicPr>
            <a:picLocks noChangeAspect="1"/>
          </p:cNvPicPr>
          <p:nvPr/>
        </p:nvPicPr>
        <p:blipFill>
          <a:blip r:embed="rId4"/>
          <a:stretch>
            <a:fillRect/>
          </a:stretch>
        </p:blipFill>
        <p:spPr>
          <a:xfrm>
            <a:off x="139318" y="201651"/>
            <a:ext cx="552473" cy="552473"/>
          </a:xfrm>
          <a:prstGeom prst="rect">
            <a:avLst/>
          </a:prstGeom>
        </p:spPr>
      </p:pic>
    </p:spTree>
    <p:extLst>
      <p:ext uri="{BB962C8B-B14F-4D97-AF65-F5344CB8AC3E}">
        <p14:creationId xmlns:p14="http://schemas.microsoft.com/office/powerpoint/2010/main" val="2250829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8" name="Google Shape;514;p42">
            <a:extLst>
              <a:ext uri="{FF2B5EF4-FFF2-40B4-BE49-F238E27FC236}">
                <a16:creationId xmlns:a16="http://schemas.microsoft.com/office/drawing/2014/main" id="{51FAD96A-E163-2D00-8453-6BDF3AA70FC3}"/>
              </a:ext>
            </a:extLst>
          </p:cNvPr>
          <p:cNvSpPr txBox="1">
            <a:spLocks/>
          </p:cNvSpPr>
          <p:nvPr/>
        </p:nvSpPr>
        <p:spPr>
          <a:xfrm>
            <a:off x="691792" y="201651"/>
            <a:ext cx="8116451" cy="564301"/>
          </a:xfrm>
          <a:prstGeom prst="rect">
            <a:avLst/>
          </a:prstGeom>
          <a:solidFill>
            <a:schemeClr val="accent5">
              <a:lumMod val="60000"/>
              <a:lumOff val="40000"/>
            </a:schemeClr>
          </a:solidFill>
        </p:spPr>
        <p:txBody>
          <a:bodyPr spcFirstLastPara="1" wrap="square" lIns="91425" tIns="91425" rIns="91425" bIns="91425" anchor="ctr" anchorCtr="0">
            <a:noAutofit/>
          </a:bodyPr>
          <a:lst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Bef>
                <a:spcPts val="0"/>
              </a:spcBef>
            </a:pPr>
            <a:r>
              <a:rPr lang="vi-VN" sz="2600" b="1">
                <a:solidFill>
                  <a:schemeClr val="tx1"/>
                </a:solidFill>
                <a:latin typeface="Arial" panose="020B0604020202020204" pitchFamily="34" charset="0"/>
                <a:cs typeface="Arial" panose="020B0604020202020204" pitchFamily="34" charset="0"/>
              </a:rPr>
              <a:t>CHƯƠNG 2 HIỆN THỰC HÓA NGHIÊN CỨU</a:t>
            </a:r>
          </a:p>
        </p:txBody>
      </p:sp>
      <p:sp>
        <p:nvSpPr>
          <p:cNvPr id="11" name="TextBox 10">
            <a:extLst>
              <a:ext uri="{FF2B5EF4-FFF2-40B4-BE49-F238E27FC236}">
                <a16:creationId xmlns:a16="http://schemas.microsoft.com/office/drawing/2014/main" id="{4AC05AD3-9964-A396-E947-30E395F1025C}"/>
              </a:ext>
            </a:extLst>
          </p:cNvPr>
          <p:cNvSpPr txBox="1"/>
          <p:nvPr/>
        </p:nvSpPr>
        <p:spPr>
          <a:xfrm>
            <a:off x="771525" y="864393"/>
            <a:ext cx="4452547" cy="461665"/>
          </a:xfrm>
          <a:prstGeom prst="rect">
            <a:avLst/>
          </a:prstGeom>
          <a:noFill/>
        </p:spPr>
        <p:txBody>
          <a:bodyPr wrap="square" rtlCol="0">
            <a:spAutoFit/>
          </a:bodyPr>
          <a:lstStyle/>
          <a:p>
            <a:r>
              <a:rPr lang="vi-VN" sz="2400" b="1">
                <a:latin typeface="Arial" panose="020B0604020202020204" pitchFamily="34" charset="0"/>
                <a:cs typeface="Arial" panose="020B0604020202020204" pitchFamily="34" charset="0"/>
              </a:rPr>
              <a:t>Luồng xử lý cuộc trò chuyện</a:t>
            </a:r>
            <a:endParaRPr lang="en-US" sz="2400" b="1">
              <a:latin typeface="Arial" panose="020B0604020202020204" pitchFamily="34" charset="0"/>
              <a:cs typeface="Arial" panose="020B0604020202020204" pitchFamily="34" charset="0"/>
            </a:endParaRPr>
          </a:p>
        </p:txBody>
      </p:sp>
      <p:pic>
        <p:nvPicPr>
          <p:cNvPr id="2" name="Picture 1">
            <a:extLst>
              <a:ext uri="{FF2B5EF4-FFF2-40B4-BE49-F238E27FC236}">
                <a16:creationId xmlns:a16="http://schemas.microsoft.com/office/drawing/2014/main" id="{7F796975-AE86-CB3A-BA8D-C138AABC9FC5}"/>
              </a:ext>
            </a:extLst>
          </p:cNvPr>
          <p:cNvPicPr>
            <a:picLocks noChangeAspect="1"/>
          </p:cNvPicPr>
          <p:nvPr/>
        </p:nvPicPr>
        <p:blipFill rotWithShape="1">
          <a:blip r:embed="rId3"/>
          <a:srcRect l="6673" r="10767"/>
          <a:stretch/>
        </p:blipFill>
        <p:spPr bwMode="auto">
          <a:xfrm>
            <a:off x="2710243" y="1326058"/>
            <a:ext cx="4784840" cy="3395252"/>
          </a:xfrm>
          <a:prstGeom prst="rect">
            <a:avLst/>
          </a:prstGeom>
          <a:ln>
            <a:solidFill>
              <a:schemeClr val="tx1"/>
            </a:solidFill>
          </a:ln>
          <a:extLst>
            <a:ext uri="{53640926-AAD7-44D8-BBD7-CCE9431645EC}">
              <a14:shadowObscured xmlns:a14="http://schemas.microsoft.com/office/drawing/2010/main"/>
            </a:ext>
          </a:extLst>
        </p:spPr>
      </p:pic>
      <p:pic>
        <p:nvPicPr>
          <p:cNvPr id="4" name="Picture 3">
            <a:extLst>
              <a:ext uri="{FF2B5EF4-FFF2-40B4-BE49-F238E27FC236}">
                <a16:creationId xmlns:a16="http://schemas.microsoft.com/office/drawing/2014/main" id="{581D5E3E-68D3-518E-F685-A343DEC5996C}"/>
              </a:ext>
            </a:extLst>
          </p:cNvPr>
          <p:cNvPicPr>
            <a:picLocks noChangeAspect="1"/>
          </p:cNvPicPr>
          <p:nvPr/>
        </p:nvPicPr>
        <p:blipFill>
          <a:blip r:embed="rId4"/>
          <a:stretch>
            <a:fillRect/>
          </a:stretch>
        </p:blipFill>
        <p:spPr>
          <a:xfrm>
            <a:off x="139318" y="201651"/>
            <a:ext cx="552473" cy="552473"/>
          </a:xfrm>
          <a:prstGeom prst="rect">
            <a:avLst/>
          </a:prstGeom>
        </p:spPr>
      </p:pic>
    </p:spTree>
    <p:extLst>
      <p:ext uri="{BB962C8B-B14F-4D97-AF65-F5344CB8AC3E}">
        <p14:creationId xmlns:p14="http://schemas.microsoft.com/office/powerpoint/2010/main" val="28762609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1544</TotalTime>
  <Words>560</Words>
  <Application>Microsoft Office PowerPoint</Application>
  <PresentationFormat>On-screen Show (16:9)</PresentationFormat>
  <Paragraphs>62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Fugaz One</vt:lpstr>
      <vt:lpstr>Arial</vt:lpstr>
      <vt:lpstr>Calibri</vt:lpstr>
      <vt:lpstr>Calibri Light</vt:lpstr>
      <vt:lpstr>Office Theme</vt:lpstr>
      <vt:lpstr>BÁO CÁO ĐỒ ÁN TỐT NGHIỆP Đề tài ỨNG DỤNG CHATGPT XÂY DỰNG CHATBOT CHO CỬA HÀNG THỜI TRANG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 ĐỒ ÁN CƠ SỞ NGÀNH Học kì I, Năm học 2022 - 2023 Đề tài “THIẾT KẾ WEBSITE RAO VẶT CƠ BẢN”</dc:title>
  <dc:creator>SO PHI</dc:creator>
  <cp:lastModifiedBy>kimthisophi1101@gmail.com</cp:lastModifiedBy>
  <cp:revision>29</cp:revision>
  <dcterms:modified xsi:type="dcterms:W3CDTF">2024-07-16T05:58:58Z</dcterms:modified>
</cp:coreProperties>
</file>